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0" r:id="rId5"/>
  </p:sldMasterIdLst>
  <p:notesMasterIdLst>
    <p:notesMasterId r:id="rId47"/>
  </p:notesMasterIdLst>
  <p:handoutMasterIdLst>
    <p:handoutMasterId r:id="rId48"/>
  </p:handoutMasterIdLst>
  <p:sldIdLst>
    <p:sldId id="273" r:id="rId6"/>
    <p:sldId id="263" r:id="rId7"/>
    <p:sldId id="298" r:id="rId8"/>
    <p:sldId id="289" r:id="rId9"/>
    <p:sldId id="350" r:id="rId10"/>
    <p:sldId id="290" r:id="rId11"/>
    <p:sldId id="294" r:id="rId12"/>
    <p:sldId id="297" r:id="rId13"/>
    <p:sldId id="299" r:id="rId14"/>
    <p:sldId id="300" r:id="rId15"/>
    <p:sldId id="301" r:id="rId16"/>
    <p:sldId id="344" r:id="rId17"/>
    <p:sldId id="302" r:id="rId18"/>
    <p:sldId id="342" r:id="rId19"/>
    <p:sldId id="303" r:id="rId20"/>
    <p:sldId id="343" r:id="rId21"/>
    <p:sldId id="304" r:id="rId22"/>
    <p:sldId id="346" r:id="rId23"/>
    <p:sldId id="305" r:id="rId24"/>
    <p:sldId id="347" r:id="rId25"/>
    <p:sldId id="306" r:id="rId26"/>
    <p:sldId id="348" r:id="rId27"/>
    <p:sldId id="339" r:id="rId28"/>
    <p:sldId id="320" r:id="rId29"/>
    <p:sldId id="309" r:id="rId30"/>
    <p:sldId id="310" r:id="rId31"/>
    <p:sldId id="311" r:id="rId32"/>
    <p:sldId id="315" r:id="rId33"/>
    <p:sldId id="314" r:id="rId34"/>
    <p:sldId id="312" r:id="rId35"/>
    <p:sldId id="316" r:id="rId36"/>
    <p:sldId id="317" r:id="rId37"/>
    <p:sldId id="337" r:id="rId38"/>
    <p:sldId id="321" r:id="rId39"/>
    <p:sldId id="286" r:id="rId40"/>
    <p:sldId id="319" r:id="rId41"/>
    <p:sldId id="287" r:id="rId42"/>
    <p:sldId id="322" r:id="rId43"/>
    <p:sldId id="285" r:id="rId44"/>
    <p:sldId id="284" r:id="rId45"/>
    <p:sldId id="288" r:id="rId46"/>
  </p:sldIdLst>
  <p:sldSz cx="12192000" cy="6858000"/>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EITZ Thérèse" initials="KT" lastIdx="2" clrIdx="0">
    <p:extLst>
      <p:ext uri="{19B8F6BF-5375-455C-9EA6-DF929625EA0E}">
        <p15:presenceInfo xmlns:p15="http://schemas.microsoft.com/office/powerpoint/2012/main" userId="S-1-5-21-3163637644-1603862540-193579974-8156" providerId="AD"/>
      </p:ext>
    </p:extLst>
  </p:cmAuthor>
  <p:cmAuthor id="2" name="VIALLES Marilyne" initials="VM" lastIdx="27" clrIdx="1">
    <p:extLst>
      <p:ext uri="{19B8F6BF-5375-455C-9EA6-DF929625EA0E}">
        <p15:presenceInfo xmlns:p15="http://schemas.microsoft.com/office/powerpoint/2012/main" userId="S-1-5-21-3163637644-1603862540-193579974-5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A5F"/>
    <a:srgbClr val="B9D043"/>
    <a:srgbClr val="2FAA5C"/>
    <a:srgbClr val="85BE4C"/>
    <a:srgbClr val="F9250E"/>
    <a:srgbClr val="FF6C00"/>
    <a:srgbClr val="FFB100"/>
    <a:srgbClr val="F6EB45"/>
    <a:srgbClr val="91C33F"/>
    <a:srgbClr val="55B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BC2C6-9E77-452E-8CAB-EE4ED28BE31F}" v="1" dt="2020-06-24T10:00:33.44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74"/>
  </p:normalViewPr>
  <p:slideViewPr>
    <p:cSldViewPr snapToGrid="0" snapToObjects="1">
      <p:cViewPr varScale="1">
        <p:scale>
          <a:sx n="67" d="100"/>
          <a:sy n="67" d="100"/>
        </p:scale>
        <p:origin x="64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9D1AD6A6-2527-48F7-B369-4AC785AC04CD}" type="datetimeFigureOut">
              <a:rPr lang="de-AT" smtClean="0"/>
              <a:t>16.12.2020</a:t>
            </a:fld>
            <a:endParaRPr lang="de-AT"/>
          </a:p>
        </p:txBody>
      </p:sp>
      <p:sp>
        <p:nvSpPr>
          <p:cNvPr id="4" name="Fußzeilenplatzhalt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0EE3C4F7-FC87-433F-92F7-507325D0F4CD}" type="slidenum">
              <a:rPr lang="de-AT" smtClean="0"/>
              <a:t>‹N°›</a:t>
            </a:fld>
            <a:endParaRPr lang="de-AT"/>
          </a:p>
        </p:txBody>
      </p:sp>
    </p:spTree>
    <p:extLst>
      <p:ext uri="{BB962C8B-B14F-4D97-AF65-F5344CB8AC3E}">
        <p14:creationId xmlns:p14="http://schemas.microsoft.com/office/powerpoint/2010/main" val="355853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50475" cy="49877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6737" y="1"/>
            <a:ext cx="2950475" cy="498773"/>
          </a:xfrm>
          <a:prstGeom prst="rect">
            <a:avLst/>
          </a:prstGeom>
        </p:spPr>
        <p:txBody>
          <a:bodyPr vert="horz" lIns="91440" tIns="45720" rIns="91440" bIns="45720" rtlCol="0"/>
          <a:lstStyle>
            <a:lvl1pPr algn="r">
              <a:defRPr sz="1200"/>
            </a:lvl1pPr>
          </a:lstStyle>
          <a:p>
            <a:fld id="{764DAE3C-E11C-8A4A-B4F5-5AAFD132DDA3}" type="datetimeFigureOut">
              <a:rPr lang="de-DE" smtClean="0"/>
              <a:t>16.12.2020</a:t>
            </a:fld>
            <a:endParaRPr lang="de-DE"/>
          </a:p>
        </p:txBody>
      </p:sp>
      <p:sp>
        <p:nvSpPr>
          <p:cNvPr id="4" name="Folienbildplatzhalt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42155"/>
            <a:ext cx="2950475" cy="49877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6737" y="9442155"/>
            <a:ext cx="2950475" cy="498772"/>
          </a:xfrm>
          <a:prstGeom prst="rect">
            <a:avLst/>
          </a:prstGeom>
        </p:spPr>
        <p:txBody>
          <a:bodyPr vert="horz" lIns="91440" tIns="45720" rIns="91440" bIns="45720" rtlCol="0" anchor="b"/>
          <a:lstStyle>
            <a:lvl1pPr algn="r">
              <a:defRPr sz="1200"/>
            </a:lvl1pPr>
          </a:lstStyle>
          <a:p>
            <a:fld id="{20A5E67E-A092-C445-9AC1-E36211095459}" type="slidenum">
              <a:rPr lang="de-DE" smtClean="0"/>
              <a:t>‹N°›</a:t>
            </a:fld>
            <a:endParaRPr lang="de-DE"/>
          </a:p>
        </p:txBody>
      </p:sp>
    </p:spTree>
    <p:extLst>
      <p:ext uri="{BB962C8B-B14F-4D97-AF65-F5344CB8AC3E}">
        <p14:creationId xmlns:p14="http://schemas.microsoft.com/office/powerpoint/2010/main" val="365719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D8E7A4C6-9572-A644-BD39-9F684742A027}"/>
              </a:ext>
            </a:extLst>
          </p:cNvPr>
          <p:cNvSpPr>
            <a:spLocks noGrp="1"/>
          </p:cNvSpPr>
          <p:nvPr>
            <p:ph type="pic" sz="quarter" idx="13" hasCustomPrompt="1"/>
          </p:nvPr>
        </p:nvSpPr>
        <p:spPr>
          <a:xfrm>
            <a:off x="0" y="1547174"/>
            <a:ext cx="12192000" cy="3386041"/>
          </a:xfrm>
          <a:prstGeom prst="rect">
            <a:avLst/>
          </a:prstGeom>
        </p:spPr>
        <p:txBody>
          <a:bodyPr/>
          <a:lstStyle/>
          <a:p>
            <a:r>
              <a:rPr lang="de-DE" dirty="0"/>
              <a:t>Picture</a:t>
            </a:r>
          </a:p>
        </p:txBody>
      </p:sp>
      <p:sp>
        <p:nvSpPr>
          <p:cNvPr id="6" name="Foliennummernplatzhalter 5">
            <a:extLst>
              <a:ext uri="{FF2B5EF4-FFF2-40B4-BE49-F238E27FC236}">
                <a16:creationId xmlns:a16="http://schemas.microsoft.com/office/drawing/2014/main" id="{50151424-967D-DF45-A569-80D4FF6E1E0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8" name="Logo">
            <a:extLst>
              <a:ext uri="{FF2B5EF4-FFF2-40B4-BE49-F238E27FC236}">
                <a16:creationId xmlns:a16="http://schemas.microsoft.com/office/drawing/2014/main" id="{146C7E33-C781-1748-963E-0B1693F779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44587" y="371550"/>
            <a:ext cx="1658580" cy="904680"/>
          </a:xfrm>
          <a:prstGeom prst="rect">
            <a:avLst/>
          </a:prstGeom>
        </p:spPr>
      </p:pic>
      <p:sp>
        <p:nvSpPr>
          <p:cNvPr id="11" name="Textplatzhalter 15">
            <a:extLst>
              <a:ext uri="{FF2B5EF4-FFF2-40B4-BE49-F238E27FC236}">
                <a16:creationId xmlns:a16="http://schemas.microsoft.com/office/drawing/2014/main" id="{8307ACE9-FFEA-F14D-9579-BE7D9CFF2650}"/>
              </a:ext>
            </a:extLst>
          </p:cNvPr>
          <p:cNvSpPr>
            <a:spLocks noGrp="1"/>
          </p:cNvSpPr>
          <p:nvPr>
            <p:ph type="body" sz="quarter" idx="20" hasCustomPrompt="1"/>
          </p:nvPr>
        </p:nvSpPr>
        <p:spPr>
          <a:xfrm>
            <a:off x="590400" y="6112030"/>
            <a:ext cx="7674515" cy="564995"/>
          </a:xfrm>
          <a:prstGeom prst="rect">
            <a:avLst/>
          </a:prstGeom>
        </p:spPr>
        <p:txBody>
          <a:bodyPr lIns="0" anchor="t" anchorCtr="0"/>
          <a:lstStyle>
            <a:lvl1pPr marL="150738" indent="0" algn="l">
              <a:spcAft>
                <a:spcPts val="400"/>
              </a:spcAft>
              <a:buFontTx/>
              <a:buNone/>
              <a:defRPr sz="1400" cap="none" baseline="0">
                <a:latin typeface="Roboto" panose="02000000000000000000" pitchFamily="2" charset="0"/>
              </a:defRPr>
            </a:lvl1pPr>
            <a:lvl2pPr>
              <a:defRPr sz="1400"/>
            </a:lvl2pPr>
            <a:lvl3pPr marL="540000" indent="-158400">
              <a:spcAft>
                <a:spcPts val="400"/>
              </a:spcAft>
              <a:buClr>
                <a:srgbClr val="045D9A"/>
              </a:buClr>
              <a:defRPr sz="1200" baseline="0"/>
            </a:lvl3pPr>
            <a:lvl4pPr marL="540000" indent="-158400">
              <a:spcAft>
                <a:spcPts val="400"/>
              </a:spcAft>
              <a:buClr>
                <a:srgbClr val="045D9A"/>
              </a:buClr>
              <a:defRPr sz="1200" baseline="0"/>
            </a:lvl4pPr>
            <a:lvl5pPr marL="540000" indent="-158400">
              <a:spcAft>
                <a:spcPts val="400"/>
              </a:spcAft>
              <a:defRPr sz="1200" baseline="0"/>
            </a:lvl5pPr>
          </a:lstStyle>
          <a:p>
            <a:pPr lvl="0"/>
            <a:r>
              <a:rPr lang="de-DE" dirty="0"/>
              <a:t>Edit </a:t>
            </a:r>
            <a:r>
              <a:rPr lang="de-DE" dirty="0" err="1"/>
              <a:t>Subline</a:t>
            </a:r>
            <a:endParaRPr lang="de-DE" dirty="0"/>
          </a:p>
        </p:txBody>
      </p:sp>
      <p:sp>
        <p:nvSpPr>
          <p:cNvPr id="14" name="Titel 1">
            <a:extLst>
              <a:ext uri="{FF2B5EF4-FFF2-40B4-BE49-F238E27FC236}">
                <a16:creationId xmlns:a16="http://schemas.microsoft.com/office/drawing/2014/main" id="{02844317-B402-C548-825B-65C84CC56508}"/>
              </a:ext>
            </a:extLst>
          </p:cNvPr>
          <p:cNvSpPr>
            <a:spLocks noGrp="1"/>
          </p:cNvSpPr>
          <p:nvPr>
            <p:ph type="title" hasCustomPrompt="1"/>
          </p:nvPr>
        </p:nvSpPr>
        <p:spPr>
          <a:xfrm>
            <a:off x="591098" y="4011480"/>
            <a:ext cx="6964734" cy="921735"/>
          </a:xfrm>
          <a:prstGeom prst="rect">
            <a:avLst/>
          </a:prstGeom>
          <a:solidFill>
            <a:srgbClr val="2FAA5C"/>
          </a:solidFill>
        </p:spPr>
        <p:txBody>
          <a:bodyPr lIns="180000" tIns="216000" rIns="144000" bIns="72000"/>
          <a:lstStyle>
            <a:lvl1pPr>
              <a:defRPr sz="36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15" name="Textplatzhalter 4">
            <a:extLst>
              <a:ext uri="{FF2B5EF4-FFF2-40B4-BE49-F238E27FC236}">
                <a16:creationId xmlns:a16="http://schemas.microsoft.com/office/drawing/2014/main" id="{73F799C3-7C35-9744-BE15-E97F6669F528}"/>
              </a:ext>
            </a:extLst>
          </p:cNvPr>
          <p:cNvSpPr>
            <a:spLocks noGrp="1"/>
          </p:cNvSpPr>
          <p:nvPr>
            <p:ph type="body" sz="quarter" idx="11" hasCustomPrompt="1"/>
          </p:nvPr>
        </p:nvSpPr>
        <p:spPr>
          <a:xfrm>
            <a:off x="591068" y="4936422"/>
            <a:ext cx="9211115" cy="921735"/>
          </a:xfrm>
          <a:prstGeom prst="rect">
            <a:avLst/>
          </a:prstGeom>
          <a:solidFill>
            <a:srgbClr val="85BE4C"/>
          </a:solidFill>
        </p:spPr>
        <p:txBody>
          <a:bodyPr lIns="180000" tIns="324000" rIns="144000" bIns="108000"/>
          <a:lstStyle>
            <a:lvl1pPr marL="7938" indent="0">
              <a:buNone/>
              <a:defRPr sz="36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spTree>
    <p:extLst>
      <p:ext uri="{BB962C8B-B14F-4D97-AF65-F5344CB8AC3E}">
        <p14:creationId xmlns:p14="http://schemas.microsoft.com/office/powerpoint/2010/main" val="102576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Compare 2">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5C64D22-2B55-B74A-8902-A4510E1794E7}"/>
              </a:ext>
            </a:extLst>
          </p:cNvPr>
          <p:cNvSpPr>
            <a:spLocks noGrp="1"/>
          </p:cNvSpPr>
          <p:nvPr>
            <p:ph type="body" idx="1" hasCustomPrompt="1"/>
          </p:nvPr>
        </p:nvSpPr>
        <p:spPr>
          <a:xfrm>
            <a:off x="591128"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4" name="Inhaltsplatzhalter 3">
            <a:extLst>
              <a:ext uri="{FF2B5EF4-FFF2-40B4-BE49-F238E27FC236}">
                <a16:creationId xmlns:a16="http://schemas.microsoft.com/office/drawing/2014/main" id="{CC3E4D90-EC40-4C47-956A-90C9F7FB2572}"/>
              </a:ext>
            </a:extLst>
          </p:cNvPr>
          <p:cNvSpPr>
            <a:spLocks noGrp="1"/>
          </p:cNvSpPr>
          <p:nvPr>
            <p:ph sz="half" idx="2" hasCustomPrompt="1"/>
          </p:nvPr>
        </p:nvSpPr>
        <p:spPr>
          <a:xfrm>
            <a:off x="591128" y="2505600"/>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id="{C427B1C0-E25C-DF44-9F80-069658B95260}"/>
              </a:ext>
            </a:extLst>
          </p:cNvPr>
          <p:cNvSpPr>
            <a:spLocks noGrp="1"/>
          </p:cNvSpPr>
          <p:nvPr>
            <p:ph sz="quarter" idx="4" hasCustomPrompt="1"/>
          </p:nvPr>
        </p:nvSpPr>
        <p:spPr>
          <a:xfrm>
            <a:off x="6243202" y="2505075"/>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
            <a:extLst>
              <a:ext uri="{FF2B5EF4-FFF2-40B4-BE49-F238E27FC236}">
                <a16:creationId xmlns:a16="http://schemas.microsoft.com/office/drawing/2014/main" id="{454FF9A3-B516-804C-AC0E-9309AD07B679}"/>
              </a:ext>
            </a:extLst>
          </p:cNvPr>
          <p:cNvSpPr>
            <a:spLocks noGrp="1"/>
          </p:cNvSpPr>
          <p:nvPr>
            <p:ph type="body" idx="13" hasCustomPrompt="1"/>
          </p:nvPr>
        </p:nvSpPr>
        <p:spPr>
          <a:xfrm>
            <a:off x="6243202"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14" name="Foliennummernplatzhalter 5">
            <a:extLst>
              <a:ext uri="{FF2B5EF4-FFF2-40B4-BE49-F238E27FC236}">
                <a16:creationId xmlns:a16="http://schemas.microsoft.com/office/drawing/2014/main" id="{140E4BE9-75A6-8143-8133-EFC9BAFADE6B}"/>
              </a:ext>
            </a:extLst>
          </p:cNvPr>
          <p:cNvSpPr>
            <a:spLocks noGrp="1"/>
          </p:cNvSpPr>
          <p:nvPr>
            <p:ph type="sldNum" sz="quarter" idx="12"/>
          </p:nvPr>
        </p:nvSpPr>
        <p:spPr>
          <a:xfrm>
            <a:off x="5747672" y="6370905"/>
            <a:ext cx="49553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9" name="Grafik 8">
            <a:extLst>
              <a:ext uri="{FF2B5EF4-FFF2-40B4-BE49-F238E27FC236}">
                <a16:creationId xmlns:a16="http://schemas.microsoft.com/office/drawing/2014/main" id="{719B1CCA-0B54-F84F-B6BD-322B47BF50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86868" y="6339669"/>
            <a:ext cx="698463" cy="380980"/>
          </a:xfrm>
          <a:prstGeom prst="rect">
            <a:avLst/>
          </a:prstGeom>
        </p:spPr>
      </p:pic>
      <p:pic>
        <p:nvPicPr>
          <p:cNvPr id="10"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69109" y="6397363"/>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51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 Content">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C427B1C0-E25C-DF44-9F80-069658B95260}"/>
              </a:ext>
            </a:extLst>
          </p:cNvPr>
          <p:cNvSpPr>
            <a:spLocks noGrp="1"/>
          </p:cNvSpPr>
          <p:nvPr>
            <p:ph sz="quarter" idx="4" hasCustomPrompt="1"/>
          </p:nvPr>
        </p:nvSpPr>
        <p:spPr>
          <a:xfrm>
            <a:off x="6243202" y="2505075"/>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
            <a:extLst>
              <a:ext uri="{FF2B5EF4-FFF2-40B4-BE49-F238E27FC236}">
                <a16:creationId xmlns:a16="http://schemas.microsoft.com/office/drawing/2014/main" id="{454FF9A3-B516-804C-AC0E-9309AD07B679}"/>
              </a:ext>
            </a:extLst>
          </p:cNvPr>
          <p:cNvSpPr>
            <a:spLocks noGrp="1"/>
          </p:cNvSpPr>
          <p:nvPr>
            <p:ph type="body" idx="13" hasCustomPrompt="1"/>
          </p:nvPr>
        </p:nvSpPr>
        <p:spPr>
          <a:xfrm>
            <a:off x="6243202"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Bildplatzhalter 4">
            <a:extLst>
              <a:ext uri="{FF2B5EF4-FFF2-40B4-BE49-F238E27FC236}">
                <a16:creationId xmlns:a16="http://schemas.microsoft.com/office/drawing/2014/main" id="{6CF41830-037B-514A-B2CF-94EC5946FDA4}"/>
              </a:ext>
            </a:extLst>
          </p:cNvPr>
          <p:cNvSpPr>
            <a:spLocks noGrp="1"/>
          </p:cNvSpPr>
          <p:nvPr>
            <p:ph type="pic" sz="quarter" idx="14" hasCustomPrompt="1"/>
          </p:nvPr>
        </p:nvSpPr>
        <p:spPr>
          <a:xfrm>
            <a:off x="590550" y="1681164"/>
            <a:ext cx="5358249" cy="4508500"/>
          </a:xfrm>
        </p:spPr>
        <p:txBody>
          <a:bodyPr/>
          <a:lstStyle>
            <a:lvl1pPr marL="7938" indent="0">
              <a:buNone/>
              <a:defRPr/>
            </a:lvl1pPr>
          </a:lstStyle>
          <a:p>
            <a:r>
              <a:rPr lang="de-DE" dirty="0"/>
              <a:t>Picture</a:t>
            </a:r>
          </a:p>
        </p:txBody>
      </p:sp>
      <p:sp>
        <p:nvSpPr>
          <p:cNvPr id="14" name="Foliennummernplatzhalter 5">
            <a:extLst>
              <a:ext uri="{FF2B5EF4-FFF2-40B4-BE49-F238E27FC236}">
                <a16:creationId xmlns:a16="http://schemas.microsoft.com/office/drawing/2014/main" id="{C26ABE83-9C97-964B-81B4-C5BAF558DE34}"/>
              </a:ext>
            </a:extLst>
          </p:cNvPr>
          <p:cNvSpPr>
            <a:spLocks noGrp="1"/>
          </p:cNvSpPr>
          <p:nvPr>
            <p:ph type="sldNum" sz="quarter" idx="12"/>
          </p:nvPr>
        </p:nvSpPr>
        <p:spPr>
          <a:xfrm>
            <a:off x="5823242" y="6370039"/>
            <a:ext cx="466501"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8" name="Grafik 7">
            <a:extLst>
              <a:ext uri="{FF2B5EF4-FFF2-40B4-BE49-F238E27FC236}">
                <a16:creationId xmlns:a16="http://schemas.microsoft.com/office/drawing/2014/main" id="{998ED886-B97B-5042-8DB3-CA783A9AF4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873148" y="6338803"/>
            <a:ext cx="698463" cy="380980"/>
          </a:xfrm>
          <a:prstGeom prst="rect">
            <a:avLst/>
          </a:prstGeom>
        </p:spPr>
      </p:pic>
      <p:pic>
        <p:nvPicPr>
          <p:cNvPr id="9"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69109" y="6398845"/>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17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 Infobox">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CF41830-037B-514A-B2CF-94EC5946FDA4}"/>
              </a:ext>
            </a:extLst>
          </p:cNvPr>
          <p:cNvSpPr>
            <a:spLocks noGrp="1"/>
          </p:cNvSpPr>
          <p:nvPr>
            <p:ph type="pic" sz="quarter" idx="14" hasCustomPrompt="1"/>
          </p:nvPr>
        </p:nvSpPr>
        <p:spPr>
          <a:xfrm>
            <a:off x="590550" y="1681164"/>
            <a:ext cx="10980334" cy="4508500"/>
          </a:xfrm>
        </p:spPr>
        <p:txBody>
          <a:bodyPr/>
          <a:lstStyle>
            <a:lvl1pPr marL="7938" indent="0">
              <a:buNone/>
              <a:defRPr/>
            </a:lvl1pPr>
          </a:lstStyle>
          <a:p>
            <a:r>
              <a:rPr lang="de-DE" dirty="0"/>
              <a:t>Picture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14" name="Foliennummernplatzhalter 5">
            <a:extLst>
              <a:ext uri="{FF2B5EF4-FFF2-40B4-BE49-F238E27FC236}">
                <a16:creationId xmlns:a16="http://schemas.microsoft.com/office/drawing/2014/main" id="{C26ABE83-9C97-964B-81B4-C5BAF558DE34}"/>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sp>
        <p:nvSpPr>
          <p:cNvPr id="3" name="Inhaltsplatzhalter 2">
            <a:extLst>
              <a:ext uri="{FF2B5EF4-FFF2-40B4-BE49-F238E27FC236}">
                <a16:creationId xmlns:a16="http://schemas.microsoft.com/office/drawing/2014/main" id="{A23D9EAE-9B08-2A4D-9958-EF3729C8B94D}"/>
              </a:ext>
            </a:extLst>
          </p:cNvPr>
          <p:cNvSpPr>
            <a:spLocks noGrp="1"/>
          </p:cNvSpPr>
          <p:nvPr>
            <p:ph sz="quarter" idx="15"/>
          </p:nvPr>
        </p:nvSpPr>
        <p:spPr>
          <a:xfrm>
            <a:off x="6458550" y="3618615"/>
            <a:ext cx="4812999" cy="2252796"/>
          </a:xfrm>
          <a:solidFill>
            <a:srgbClr val="2FAA5C"/>
          </a:solidFill>
        </p:spPr>
        <p:txBody>
          <a:bodyPr lIns="144000" tIns="144000" rIns="144000" bIns="144000"/>
          <a:lstStyle>
            <a:lvl1pPr marL="7938"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endParaRPr lang="de-DE" dirty="0"/>
          </a:p>
        </p:txBody>
      </p:sp>
      <p:pic>
        <p:nvPicPr>
          <p:cNvPr id="7" name="Grafik 6">
            <a:extLst>
              <a:ext uri="{FF2B5EF4-FFF2-40B4-BE49-F238E27FC236}">
                <a16:creationId xmlns:a16="http://schemas.microsoft.com/office/drawing/2014/main" id="{7F880823-BC29-E04E-BC15-00C53453156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12242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Rechteck 4">
            <a:extLst>
              <a:ext uri="{FF2B5EF4-FFF2-40B4-BE49-F238E27FC236}">
                <a16:creationId xmlns:a16="http://schemas.microsoft.com/office/drawing/2014/main" id="{55FBACE4-16AA-2E41-8CF0-21CB1D5F4ADB}"/>
              </a:ext>
            </a:extLst>
          </p:cNvPr>
          <p:cNvSpPr/>
          <p:nvPr userDrawn="1"/>
        </p:nvSpPr>
        <p:spPr>
          <a:xfrm>
            <a:off x="5847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8" name="Bildplatzhalter 8">
            <a:extLst>
              <a:ext uri="{FF2B5EF4-FFF2-40B4-BE49-F238E27FC236}">
                <a16:creationId xmlns:a16="http://schemas.microsoft.com/office/drawing/2014/main" id="{67CA33E0-BAE5-1B46-89DD-536DCA6BB26B}"/>
              </a:ext>
            </a:extLst>
          </p:cNvPr>
          <p:cNvSpPr>
            <a:spLocks noGrp="1"/>
          </p:cNvSpPr>
          <p:nvPr>
            <p:ph type="pic" sz="quarter" idx="11" hasCustomPrompt="1"/>
          </p:nvPr>
        </p:nvSpPr>
        <p:spPr>
          <a:xfrm>
            <a:off x="638525" y="2022126"/>
            <a:ext cx="1044465" cy="1041442"/>
          </a:xfrm>
          <a:prstGeom prst="rect">
            <a:avLst/>
          </a:prstGeom>
        </p:spPr>
        <p:txBody>
          <a:bodyPr/>
          <a:lstStyle/>
          <a:p>
            <a:r>
              <a:rPr lang="de-DE" dirty="0" err="1"/>
              <a:t>pic</a:t>
            </a:r>
            <a:endParaRPr lang="de-DE" dirty="0"/>
          </a:p>
        </p:txBody>
      </p:sp>
      <p:sp>
        <p:nvSpPr>
          <p:cNvPr id="9" name="Textplatzhalter 10">
            <a:extLst>
              <a:ext uri="{FF2B5EF4-FFF2-40B4-BE49-F238E27FC236}">
                <a16:creationId xmlns:a16="http://schemas.microsoft.com/office/drawing/2014/main" id="{9EAD5C05-1E9C-0640-A9DC-9DC1D21129B7}"/>
              </a:ext>
            </a:extLst>
          </p:cNvPr>
          <p:cNvSpPr>
            <a:spLocks noGrp="1"/>
          </p:cNvSpPr>
          <p:nvPr>
            <p:ph type="body" sz="quarter" idx="13" hasCustomPrompt="1"/>
          </p:nvPr>
        </p:nvSpPr>
        <p:spPr>
          <a:xfrm>
            <a:off x="1869254" y="1972412"/>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10" name="Rechteck 9">
            <a:extLst>
              <a:ext uri="{FF2B5EF4-FFF2-40B4-BE49-F238E27FC236}">
                <a16:creationId xmlns:a16="http://schemas.microsoft.com/office/drawing/2014/main" id="{01CCB80F-EA5F-6D44-88C3-7C6AAAB275B1}"/>
              </a:ext>
            </a:extLst>
          </p:cNvPr>
          <p:cNvSpPr/>
          <p:nvPr userDrawn="1"/>
        </p:nvSpPr>
        <p:spPr>
          <a:xfrm>
            <a:off x="584758" y="3375610"/>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1" name="Bildplatzhalter 8">
            <a:extLst>
              <a:ext uri="{FF2B5EF4-FFF2-40B4-BE49-F238E27FC236}">
                <a16:creationId xmlns:a16="http://schemas.microsoft.com/office/drawing/2014/main" id="{C0D4AA99-4495-FE45-B0F7-2D7850B5F59D}"/>
              </a:ext>
            </a:extLst>
          </p:cNvPr>
          <p:cNvSpPr>
            <a:spLocks noGrp="1"/>
          </p:cNvSpPr>
          <p:nvPr>
            <p:ph type="pic" sz="quarter" idx="14" hasCustomPrompt="1"/>
          </p:nvPr>
        </p:nvSpPr>
        <p:spPr>
          <a:xfrm>
            <a:off x="638525" y="3424954"/>
            <a:ext cx="1044465" cy="1041442"/>
          </a:xfrm>
          <a:prstGeom prst="rect">
            <a:avLst/>
          </a:prstGeom>
        </p:spPr>
        <p:txBody>
          <a:bodyPr/>
          <a:lstStyle/>
          <a:p>
            <a:r>
              <a:rPr lang="de-DE" dirty="0" err="1"/>
              <a:t>pic</a:t>
            </a:r>
            <a:endParaRPr lang="de-DE" dirty="0"/>
          </a:p>
        </p:txBody>
      </p:sp>
      <p:sp>
        <p:nvSpPr>
          <p:cNvPr id="12" name="Rechteck 11">
            <a:extLst>
              <a:ext uri="{FF2B5EF4-FFF2-40B4-BE49-F238E27FC236}">
                <a16:creationId xmlns:a16="http://schemas.microsoft.com/office/drawing/2014/main" id="{46B76932-93D6-EC4F-A9E0-E29AF1026E0A}"/>
              </a:ext>
            </a:extLst>
          </p:cNvPr>
          <p:cNvSpPr/>
          <p:nvPr userDrawn="1"/>
        </p:nvSpPr>
        <p:spPr>
          <a:xfrm>
            <a:off x="584758" y="4778438"/>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3" name="Bildplatzhalter 8">
            <a:extLst>
              <a:ext uri="{FF2B5EF4-FFF2-40B4-BE49-F238E27FC236}">
                <a16:creationId xmlns:a16="http://schemas.microsoft.com/office/drawing/2014/main" id="{77BB5EAE-F072-334B-BC4C-873BA6FCF8C2}"/>
              </a:ext>
            </a:extLst>
          </p:cNvPr>
          <p:cNvSpPr>
            <a:spLocks noGrp="1"/>
          </p:cNvSpPr>
          <p:nvPr>
            <p:ph type="pic" sz="quarter" idx="15" hasCustomPrompt="1"/>
          </p:nvPr>
        </p:nvSpPr>
        <p:spPr>
          <a:xfrm>
            <a:off x="638525" y="4827782"/>
            <a:ext cx="1044465" cy="1041442"/>
          </a:xfrm>
          <a:prstGeom prst="rect">
            <a:avLst/>
          </a:prstGeom>
        </p:spPr>
        <p:txBody>
          <a:bodyPr/>
          <a:lstStyle/>
          <a:p>
            <a:r>
              <a:rPr lang="de-DE" dirty="0" err="1"/>
              <a:t>pic</a:t>
            </a:r>
            <a:endParaRPr lang="de-DE" dirty="0"/>
          </a:p>
        </p:txBody>
      </p:sp>
      <p:sp>
        <p:nvSpPr>
          <p:cNvPr id="14" name="Rechteck 13">
            <a:extLst>
              <a:ext uri="{FF2B5EF4-FFF2-40B4-BE49-F238E27FC236}">
                <a16:creationId xmlns:a16="http://schemas.microsoft.com/office/drawing/2014/main" id="{D8543231-2663-7E4B-B42F-D17D1BD3064F}"/>
              </a:ext>
            </a:extLst>
          </p:cNvPr>
          <p:cNvSpPr/>
          <p:nvPr userDrawn="1"/>
        </p:nvSpPr>
        <p:spPr>
          <a:xfrm>
            <a:off x="6580240" y="1972627"/>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5" name="Bildplatzhalter 8">
            <a:extLst>
              <a:ext uri="{FF2B5EF4-FFF2-40B4-BE49-F238E27FC236}">
                <a16:creationId xmlns:a16="http://schemas.microsoft.com/office/drawing/2014/main" id="{B9D30C6C-89FE-4545-9218-76BBECA656A4}"/>
              </a:ext>
            </a:extLst>
          </p:cNvPr>
          <p:cNvSpPr>
            <a:spLocks noGrp="1"/>
          </p:cNvSpPr>
          <p:nvPr>
            <p:ph type="pic" sz="quarter" idx="17" hasCustomPrompt="1"/>
          </p:nvPr>
        </p:nvSpPr>
        <p:spPr>
          <a:xfrm>
            <a:off x="6634007" y="2021971"/>
            <a:ext cx="1044465" cy="1041442"/>
          </a:xfrm>
          <a:prstGeom prst="rect">
            <a:avLst/>
          </a:prstGeom>
        </p:spPr>
        <p:txBody>
          <a:bodyPr/>
          <a:lstStyle/>
          <a:p>
            <a:r>
              <a:rPr lang="de-DE" dirty="0" err="1"/>
              <a:t>pic</a:t>
            </a:r>
            <a:endParaRPr lang="de-DE" dirty="0"/>
          </a:p>
        </p:txBody>
      </p:sp>
      <p:sp>
        <p:nvSpPr>
          <p:cNvPr id="16" name="Rechteck 15">
            <a:extLst>
              <a:ext uri="{FF2B5EF4-FFF2-40B4-BE49-F238E27FC236}">
                <a16:creationId xmlns:a16="http://schemas.microsoft.com/office/drawing/2014/main" id="{B2C5E906-521F-0A4B-B13D-8E265125FE04}"/>
              </a:ext>
            </a:extLst>
          </p:cNvPr>
          <p:cNvSpPr/>
          <p:nvPr userDrawn="1"/>
        </p:nvSpPr>
        <p:spPr>
          <a:xfrm>
            <a:off x="6580240" y="337545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7" name="Bildplatzhalter 8">
            <a:extLst>
              <a:ext uri="{FF2B5EF4-FFF2-40B4-BE49-F238E27FC236}">
                <a16:creationId xmlns:a16="http://schemas.microsoft.com/office/drawing/2014/main" id="{7DC3CDD6-FD94-544E-BE4C-552FC9F14F4F}"/>
              </a:ext>
            </a:extLst>
          </p:cNvPr>
          <p:cNvSpPr>
            <a:spLocks noGrp="1"/>
          </p:cNvSpPr>
          <p:nvPr>
            <p:ph type="pic" sz="quarter" idx="19" hasCustomPrompt="1"/>
          </p:nvPr>
        </p:nvSpPr>
        <p:spPr>
          <a:xfrm>
            <a:off x="6634007" y="3424799"/>
            <a:ext cx="1044465" cy="1041442"/>
          </a:xfrm>
          <a:prstGeom prst="rect">
            <a:avLst/>
          </a:prstGeom>
        </p:spPr>
        <p:txBody>
          <a:bodyPr/>
          <a:lstStyle/>
          <a:p>
            <a:r>
              <a:rPr lang="de-DE" dirty="0" err="1"/>
              <a:t>pic</a:t>
            </a:r>
            <a:endParaRPr lang="de-DE" dirty="0"/>
          </a:p>
        </p:txBody>
      </p:sp>
      <p:sp>
        <p:nvSpPr>
          <p:cNvPr id="18" name="Rechteck 17">
            <a:extLst>
              <a:ext uri="{FF2B5EF4-FFF2-40B4-BE49-F238E27FC236}">
                <a16:creationId xmlns:a16="http://schemas.microsoft.com/office/drawing/2014/main" id="{B475F9DC-FE18-E14C-A2F8-F14B991D001F}"/>
              </a:ext>
            </a:extLst>
          </p:cNvPr>
          <p:cNvSpPr/>
          <p:nvPr userDrawn="1"/>
        </p:nvSpPr>
        <p:spPr>
          <a:xfrm>
            <a:off x="6580240" y="4778283"/>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9" name="Bildplatzhalter 8">
            <a:extLst>
              <a:ext uri="{FF2B5EF4-FFF2-40B4-BE49-F238E27FC236}">
                <a16:creationId xmlns:a16="http://schemas.microsoft.com/office/drawing/2014/main" id="{8F754BD5-DB13-144C-9D80-F721671B0678}"/>
              </a:ext>
            </a:extLst>
          </p:cNvPr>
          <p:cNvSpPr>
            <a:spLocks noGrp="1"/>
          </p:cNvSpPr>
          <p:nvPr>
            <p:ph type="pic" sz="quarter" idx="21" hasCustomPrompt="1"/>
          </p:nvPr>
        </p:nvSpPr>
        <p:spPr>
          <a:xfrm>
            <a:off x="6634007" y="4827627"/>
            <a:ext cx="1044465" cy="1041442"/>
          </a:xfrm>
          <a:prstGeom prst="rect">
            <a:avLst/>
          </a:prstGeom>
        </p:spPr>
        <p:txBody>
          <a:bodyPr/>
          <a:lstStyle/>
          <a:p>
            <a:r>
              <a:rPr lang="de-DE" dirty="0" err="1"/>
              <a:t>pic</a:t>
            </a:r>
            <a:endParaRPr lang="de-DE" dirty="0"/>
          </a:p>
        </p:txBody>
      </p:sp>
      <p:sp>
        <p:nvSpPr>
          <p:cNvPr id="25" name="Textplatzhalter 10">
            <a:extLst>
              <a:ext uri="{FF2B5EF4-FFF2-40B4-BE49-F238E27FC236}">
                <a16:creationId xmlns:a16="http://schemas.microsoft.com/office/drawing/2014/main" id="{DBAC474D-5D04-904F-BADF-FF1F495A92B6}"/>
              </a:ext>
            </a:extLst>
          </p:cNvPr>
          <p:cNvSpPr>
            <a:spLocks noGrp="1"/>
          </p:cNvSpPr>
          <p:nvPr>
            <p:ph type="body" sz="quarter" idx="27" hasCustomPrompt="1"/>
          </p:nvPr>
        </p:nvSpPr>
        <p:spPr>
          <a:xfrm>
            <a:off x="1869253" y="3374930"/>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6" name="Textplatzhalter 10">
            <a:extLst>
              <a:ext uri="{FF2B5EF4-FFF2-40B4-BE49-F238E27FC236}">
                <a16:creationId xmlns:a16="http://schemas.microsoft.com/office/drawing/2014/main" id="{C8EFC838-98C1-0B4B-AD14-16249A877DD2}"/>
              </a:ext>
            </a:extLst>
          </p:cNvPr>
          <p:cNvSpPr>
            <a:spLocks noGrp="1"/>
          </p:cNvSpPr>
          <p:nvPr>
            <p:ph type="body" sz="quarter" idx="28" hasCustomPrompt="1"/>
          </p:nvPr>
        </p:nvSpPr>
        <p:spPr>
          <a:xfrm>
            <a:off x="1869252" y="4778283"/>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7" name="Textplatzhalter 10">
            <a:extLst>
              <a:ext uri="{FF2B5EF4-FFF2-40B4-BE49-F238E27FC236}">
                <a16:creationId xmlns:a16="http://schemas.microsoft.com/office/drawing/2014/main" id="{46C893A3-FB3A-0241-BA90-D99D3A3EBDFD}"/>
              </a:ext>
            </a:extLst>
          </p:cNvPr>
          <p:cNvSpPr>
            <a:spLocks noGrp="1"/>
          </p:cNvSpPr>
          <p:nvPr>
            <p:ph type="body" sz="quarter" idx="29" hasCustomPrompt="1"/>
          </p:nvPr>
        </p:nvSpPr>
        <p:spPr>
          <a:xfrm>
            <a:off x="7897828" y="1972412"/>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8" name="Textplatzhalter 10">
            <a:extLst>
              <a:ext uri="{FF2B5EF4-FFF2-40B4-BE49-F238E27FC236}">
                <a16:creationId xmlns:a16="http://schemas.microsoft.com/office/drawing/2014/main" id="{D1760816-44B1-A943-AAF2-DFEF47D2D04A}"/>
              </a:ext>
            </a:extLst>
          </p:cNvPr>
          <p:cNvSpPr>
            <a:spLocks noGrp="1"/>
          </p:cNvSpPr>
          <p:nvPr>
            <p:ph type="body" sz="quarter" idx="30" hasCustomPrompt="1"/>
          </p:nvPr>
        </p:nvSpPr>
        <p:spPr>
          <a:xfrm>
            <a:off x="7897827" y="3374930"/>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9" name="Textplatzhalter 10">
            <a:extLst>
              <a:ext uri="{FF2B5EF4-FFF2-40B4-BE49-F238E27FC236}">
                <a16:creationId xmlns:a16="http://schemas.microsoft.com/office/drawing/2014/main" id="{CD9E7E75-404B-6C40-AED8-A01F926F57CA}"/>
              </a:ext>
            </a:extLst>
          </p:cNvPr>
          <p:cNvSpPr>
            <a:spLocks noGrp="1"/>
          </p:cNvSpPr>
          <p:nvPr>
            <p:ph type="body" sz="quarter" idx="31" hasCustomPrompt="1"/>
          </p:nvPr>
        </p:nvSpPr>
        <p:spPr>
          <a:xfrm>
            <a:off x="7897826" y="4778283"/>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0" name="Foliennummernplatzhalter 5">
            <a:extLst>
              <a:ext uri="{FF2B5EF4-FFF2-40B4-BE49-F238E27FC236}">
                <a16:creationId xmlns:a16="http://schemas.microsoft.com/office/drawing/2014/main" id="{C9BF2257-709A-E74C-AAB0-776209B928A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23" name="Grafik 22">
            <a:extLst>
              <a:ext uri="{FF2B5EF4-FFF2-40B4-BE49-F238E27FC236}">
                <a16:creationId xmlns:a16="http://schemas.microsoft.com/office/drawing/2014/main" id="{376A9B8F-C15A-0D43-A503-44F8B09A30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29347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Rechteck 4">
            <a:extLst>
              <a:ext uri="{FF2B5EF4-FFF2-40B4-BE49-F238E27FC236}">
                <a16:creationId xmlns:a16="http://schemas.microsoft.com/office/drawing/2014/main" id="{55FBACE4-16AA-2E41-8CF0-21CB1D5F4ADB}"/>
              </a:ext>
            </a:extLst>
          </p:cNvPr>
          <p:cNvSpPr/>
          <p:nvPr userDrawn="1"/>
        </p:nvSpPr>
        <p:spPr>
          <a:xfrm>
            <a:off x="5847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8" name="Bildplatzhalter 8">
            <a:extLst>
              <a:ext uri="{FF2B5EF4-FFF2-40B4-BE49-F238E27FC236}">
                <a16:creationId xmlns:a16="http://schemas.microsoft.com/office/drawing/2014/main" id="{67CA33E0-BAE5-1B46-89DD-536DCA6BB26B}"/>
              </a:ext>
            </a:extLst>
          </p:cNvPr>
          <p:cNvSpPr>
            <a:spLocks noGrp="1"/>
          </p:cNvSpPr>
          <p:nvPr>
            <p:ph type="pic" sz="quarter" idx="11" hasCustomPrompt="1"/>
          </p:nvPr>
        </p:nvSpPr>
        <p:spPr>
          <a:xfrm>
            <a:off x="638525" y="2022126"/>
            <a:ext cx="1044465" cy="1041442"/>
          </a:xfrm>
          <a:prstGeom prst="rect">
            <a:avLst/>
          </a:prstGeom>
        </p:spPr>
        <p:txBody>
          <a:bodyPr/>
          <a:lstStyle>
            <a:lvl1pPr marL="7938" indent="0">
              <a:buNone/>
              <a:defRPr/>
            </a:lvl1pPr>
          </a:lstStyle>
          <a:p>
            <a:r>
              <a:rPr lang="de-DE" dirty="0" err="1"/>
              <a:t>pic</a:t>
            </a:r>
            <a:endParaRPr lang="de-DE" dirty="0"/>
          </a:p>
        </p:txBody>
      </p:sp>
      <p:sp>
        <p:nvSpPr>
          <p:cNvPr id="9" name="Textplatzhalter 10">
            <a:extLst>
              <a:ext uri="{FF2B5EF4-FFF2-40B4-BE49-F238E27FC236}">
                <a16:creationId xmlns:a16="http://schemas.microsoft.com/office/drawing/2014/main" id="{9EAD5C05-1E9C-0640-A9DC-9DC1D21129B7}"/>
              </a:ext>
            </a:extLst>
          </p:cNvPr>
          <p:cNvSpPr>
            <a:spLocks noGrp="1"/>
          </p:cNvSpPr>
          <p:nvPr>
            <p:ph type="body" sz="quarter" idx="13" hasCustomPrompt="1"/>
          </p:nvPr>
        </p:nvSpPr>
        <p:spPr>
          <a:xfrm>
            <a:off x="1869255" y="1972412"/>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0" name="Foliennummernplatzhalter 5">
            <a:extLst>
              <a:ext uri="{FF2B5EF4-FFF2-40B4-BE49-F238E27FC236}">
                <a16:creationId xmlns:a16="http://schemas.microsoft.com/office/drawing/2014/main" id="{C9BF2257-709A-E74C-AAB0-776209B928A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sp>
        <p:nvSpPr>
          <p:cNvPr id="23" name="Rechteck 22">
            <a:extLst>
              <a:ext uri="{FF2B5EF4-FFF2-40B4-BE49-F238E27FC236}">
                <a16:creationId xmlns:a16="http://schemas.microsoft.com/office/drawing/2014/main" id="{6F4CAD88-8712-3743-89DD-7F9B4BD7FB1B}"/>
              </a:ext>
            </a:extLst>
          </p:cNvPr>
          <p:cNvSpPr/>
          <p:nvPr userDrawn="1"/>
        </p:nvSpPr>
        <p:spPr>
          <a:xfrm>
            <a:off x="44332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24" name="Bildplatzhalter 8">
            <a:extLst>
              <a:ext uri="{FF2B5EF4-FFF2-40B4-BE49-F238E27FC236}">
                <a16:creationId xmlns:a16="http://schemas.microsoft.com/office/drawing/2014/main" id="{03892C4F-F0E7-F440-A321-DB39C7A7F278}"/>
              </a:ext>
            </a:extLst>
          </p:cNvPr>
          <p:cNvSpPr>
            <a:spLocks noGrp="1"/>
          </p:cNvSpPr>
          <p:nvPr>
            <p:ph type="pic" sz="quarter" idx="14" hasCustomPrompt="1"/>
          </p:nvPr>
        </p:nvSpPr>
        <p:spPr>
          <a:xfrm>
            <a:off x="4487025" y="2022126"/>
            <a:ext cx="1044465" cy="1041442"/>
          </a:xfrm>
          <a:prstGeom prst="rect">
            <a:avLst/>
          </a:prstGeom>
        </p:spPr>
        <p:txBody>
          <a:bodyPr/>
          <a:lstStyle>
            <a:lvl1pPr marL="7938" indent="0">
              <a:buNone/>
              <a:defRPr/>
            </a:lvl1pPr>
          </a:lstStyle>
          <a:p>
            <a:r>
              <a:rPr lang="de-DE" dirty="0" err="1"/>
              <a:t>pic</a:t>
            </a:r>
            <a:endParaRPr lang="de-DE" dirty="0"/>
          </a:p>
        </p:txBody>
      </p:sp>
      <p:sp>
        <p:nvSpPr>
          <p:cNvPr id="31" name="Textplatzhalter 10">
            <a:extLst>
              <a:ext uri="{FF2B5EF4-FFF2-40B4-BE49-F238E27FC236}">
                <a16:creationId xmlns:a16="http://schemas.microsoft.com/office/drawing/2014/main" id="{F5E17546-33AA-0E47-B269-F4D6B248C311}"/>
              </a:ext>
            </a:extLst>
          </p:cNvPr>
          <p:cNvSpPr>
            <a:spLocks noGrp="1"/>
          </p:cNvSpPr>
          <p:nvPr>
            <p:ph type="body" sz="quarter" idx="15" hasCustomPrompt="1"/>
          </p:nvPr>
        </p:nvSpPr>
        <p:spPr>
          <a:xfrm>
            <a:off x="5717755" y="1972412"/>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5" name="Rechteck 34">
            <a:extLst>
              <a:ext uri="{FF2B5EF4-FFF2-40B4-BE49-F238E27FC236}">
                <a16:creationId xmlns:a16="http://schemas.microsoft.com/office/drawing/2014/main" id="{6BAEA860-5A22-894A-A6FB-83DE0A6B8C5F}"/>
              </a:ext>
            </a:extLst>
          </p:cNvPr>
          <p:cNvSpPr/>
          <p:nvPr userDrawn="1"/>
        </p:nvSpPr>
        <p:spPr>
          <a:xfrm>
            <a:off x="8226393" y="1968398"/>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36" name="Bildplatzhalter 8">
            <a:extLst>
              <a:ext uri="{FF2B5EF4-FFF2-40B4-BE49-F238E27FC236}">
                <a16:creationId xmlns:a16="http://schemas.microsoft.com/office/drawing/2014/main" id="{6A1C0E4C-E700-CE4C-BBF0-4AC0FDCF0B8F}"/>
              </a:ext>
            </a:extLst>
          </p:cNvPr>
          <p:cNvSpPr>
            <a:spLocks noGrp="1"/>
          </p:cNvSpPr>
          <p:nvPr>
            <p:ph type="pic" sz="quarter" idx="16" hasCustomPrompt="1"/>
          </p:nvPr>
        </p:nvSpPr>
        <p:spPr>
          <a:xfrm>
            <a:off x="8280160" y="2017742"/>
            <a:ext cx="1044465" cy="1041442"/>
          </a:xfrm>
          <a:prstGeom prst="rect">
            <a:avLst/>
          </a:prstGeom>
        </p:spPr>
        <p:txBody>
          <a:bodyPr/>
          <a:lstStyle>
            <a:lvl1pPr marL="7938" indent="0">
              <a:buNone/>
              <a:defRPr/>
            </a:lvl1pPr>
          </a:lstStyle>
          <a:p>
            <a:r>
              <a:rPr lang="de-DE" dirty="0" err="1"/>
              <a:t>pic</a:t>
            </a:r>
            <a:endParaRPr lang="de-DE" dirty="0"/>
          </a:p>
        </p:txBody>
      </p:sp>
      <p:sp>
        <p:nvSpPr>
          <p:cNvPr id="37" name="Textplatzhalter 10">
            <a:extLst>
              <a:ext uri="{FF2B5EF4-FFF2-40B4-BE49-F238E27FC236}">
                <a16:creationId xmlns:a16="http://schemas.microsoft.com/office/drawing/2014/main" id="{6CF37F38-0840-3246-8AB5-494CDCEE4620}"/>
              </a:ext>
            </a:extLst>
          </p:cNvPr>
          <p:cNvSpPr>
            <a:spLocks noGrp="1"/>
          </p:cNvSpPr>
          <p:nvPr>
            <p:ph type="body" sz="quarter" idx="17" hasCustomPrompt="1"/>
          </p:nvPr>
        </p:nvSpPr>
        <p:spPr>
          <a:xfrm>
            <a:off x="9510890" y="1968028"/>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8" name="Rechteck 37">
            <a:extLst>
              <a:ext uri="{FF2B5EF4-FFF2-40B4-BE49-F238E27FC236}">
                <a16:creationId xmlns:a16="http://schemas.microsoft.com/office/drawing/2014/main" id="{8BE7A3B5-68D1-6140-8E66-139D96B9F1AD}"/>
              </a:ext>
            </a:extLst>
          </p:cNvPr>
          <p:cNvSpPr/>
          <p:nvPr userDrawn="1"/>
        </p:nvSpPr>
        <p:spPr>
          <a:xfrm>
            <a:off x="584758" y="340703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39" name="Bildplatzhalter 8">
            <a:extLst>
              <a:ext uri="{FF2B5EF4-FFF2-40B4-BE49-F238E27FC236}">
                <a16:creationId xmlns:a16="http://schemas.microsoft.com/office/drawing/2014/main" id="{1028AFDB-1C3A-0B47-A4B8-59CE31E9E237}"/>
              </a:ext>
            </a:extLst>
          </p:cNvPr>
          <p:cNvSpPr>
            <a:spLocks noGrp="1"/>
          </p:cNvSpPr>
          <p:nvPr>
            <p:ph type="pic" sz="quarter" idx="18" hasCustomPrompt="1"/>
          </p:nvPr>
        </p:nvSpPr>
        <p:spPr>
          <a:xfrm>
            <a:off x="638525" y="3456375"/>
            <a:ext cx="1044465" cy="1041442"/>
          </a:xfrm>
          <a:prstGeom prst="rect">
            <a:avLst/>
          </a:prstGeom>
        </p:spPr>
        <p:txBody>
          <a:bodyPr/>
          <a:lstStyle>
            <a:lvl1pPr marL="7938" indent="0">
              <a:buNone/>
              <a:defRPr/>
            </a:lvl1pPr>
          </a:lstStyle>
          <a:p>
            <a:r>
              <a:rPr lang="de-DE" dirty="0" err="1"/>
              <a:t>pic</a:t>
            </a:r>
            <a:endParaRPr lang="de-DE" dirty="0"/>
          </a:p>
        </p:txBody>
      </p:sp>
      <p:sp>
        <p:nvSpPr>
          <p:cNvPr id="40" name="Textplatzhalter 10">
            <a:extLst>
              <a:ext uri="{FF2B5EF4-FFF2-40B4-BE49-F238E27FC236}">
                <a16:creationId xmlns:a16="http://schemas.microsoft.com/office/drawing/2014/main" id="{C1C62A11-7DD7-8F46-BCE3-A9D214C89A9F}"/>
              </a:ext>
            </a:extLst>
          </p:cNvPr>
          <p:cNvSpPr>
            <a:spLocks noGrp="1"/>
          </p:cNvSpPr>
          <p:nvPr>
            <p:ph type="body" sz="quarter" idx="19" hasCustomPrompt="1"/>
          </p:nvPr>
        </p:nvSpPr>
        <p:spPr>
          <a:xfrm>
            <a:off x="1869255" y="340666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1" name="Rechteck 40">
            <a:extLst>
              <a:ext uri="{FF2B5EF4-FFF2-40B4-BE49-F238E27FC236}">
                <a16:creationId xmlns:a16="http://schemas.microsoft.com/office/drawing/2014/main" id="{32F0C3B9-B1EB-3248-99E3-BFEE4B8CD756}"/>
              </a:ext>
            </a:extLst>
          </p:cNvPr>
          <p:cNvSpPr/>
          <p:nvPr userDrawn="1"/>
        </p:nvSpPr>
        <p:spPr>
          <a:xfrm>
            <a:off x="4433258" y="340703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2" name="Bildplatzhalter 8">
            <a:extLst>
              <a:ext uri="{FF2B5EF4-FFF2-40B4-BE49-F238E27FC236}">
                <a16:creationId xmlns:a16="http://schemas.microsoft.com/office/drawing/2014/main" id="{56ED993D-8FE3-B244-B657-341F62865B96}"/>
              </a:ext>
            </a:extLst>
          </p:cNvPr>
          <p:cNvSpPr>
            <a:spLocks noGrp="1"/>
          </p:cNvSpPr>
          <p:nvPr>
            <p:ph type="pic" sz="quarter" idx="20" hasCustomPrompt="1"/>
          </p:nvPr>
        </p:nvSpPr>
        <p:spPr>
          <a:xfrm>
            <a:off x="4487025" y="3456375"/>
            <a:ext cx="1044465" cy="1041442"/>
          </a:xfrm>
          <a:prstGeom prst="rect">
            <a:avLst/>
          </a:prstGeom>
        </p:spPr>
        <p:txBody>
          <a:bodyPr/>
          <a:lstStyle>
            <a:lvl1pPr marL="7938" indent="0">
              <a:buNone/>
              <a:defRPr/>
            </a:lvl1pPr>
          </a:lstStyle>
          <a:p>
            <a:r>
              <a:rPr lang="de-DE" dirty="0" err="1"/>
              <a:t>pic</a:t>
            </a:r>
            <a:endParaRPr lang="de-DE" dirty="0"/>
          </a:p>
        </p:txBody>
      </p:sp>
      <p:sp>
        <p:nvSpPr>
          <p:cNvPr id="43" name="Textplatzhalter 10">
            <a:extLst>
              <a:ext uri="{FF2B5EF4-FFF2-40B4-BE49-F238E27FC236}">
                <a16:creationId xmlns:a16="http://schemas.microsoft.com/office/drawing/2014/main" id="{5D1322E4-AF09-694C-A4B7-3F88FED32655}"/>
              </a:ext>
            </a:extLst>
          </p:cNvPr>
          <p:cNvSpPr>
            <a:spLocks noGrp="1"/>
          </p:cNvSpPr>
          <p:nvPr>
            <p:ph type="body" sz="quarter" idx="21" hasCustomPrompt="1"/>
          </p:nvPr>
        </p:nvSpPr>
        <p:spPr>
          <a:xfrm>
            <a:off x="5717755" y="340666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4" name="Rechteck 43">
            <a:extLst>
              <a:ext uri="{FF2B5EF4-FFF2-40B4-BE49-F238E27FC236}">
                <a16:creationId xmlns:a16="http://schemas.microsoft.com/office/drawing/2014/main" id="{3810862A-2627-B441-90A1-5F2657BA9CCB}"/>
              </a:ext>
            </a:extLst>
          </p:cNvPr>
          <p:cNvSpPr/>
          <p:nvPr userDrawn="1"/>
        </p:nvSpPr>
        <p:spPr>
          <a:xfrm>
            <a:off x="8226393" y="3402647"/>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5" name="Bildplatzhalter 8">
            <a:extLst>
              <a:ext uri="{FF2B5EF4-FFF2-40B4-BE49-F238E27FC236}">
                <a16:creationId xmlns:a16="http://schemas.microsoft.com/office/drawing/2014/main" id="{7074B001-9951-3548-98A0-19DBD5795CC3}"/>
              </a:ext>
            </a:extLst>
          </p:cNvPr>
          <p:cNvSpPr>
            <a:spLocks noGrp="1"/>
          </p:cNvSpPr>
          <p:nvPr>
            <p:ph type="pic" sz="quarter" idx="22" hasCustomPrompt="1"/>
          </p:nvPr>
        </p:nvSpPr>
        <p:spPr>
          <a:xfrm>
            <a:off x="8280160" y="3451991"/>
            <a:ext cx="1044465" cy="1041442"/>
          </a:xfrm>
          <a:prstGeom prst="rect">
            <a:avLst/>
          </a:prstGeom>
        </p:spPr>
        <p:txBody>
          <a:bodyPr/>
          <a:lstStyle>
            <a:lvl1pPr marL="7938" indent="0">
              <a:buNone/>
              <a:defRPr/>
            </a:lvl1pPr>
          </a:lstStyle>
          <a:p>
            <a:r>
              <a:rPr lang="de-DE" dirty="0" err="1"/>
              <a:t>pic</a:t>
            </a:r>
            <a:endParaRPr lang="de-DE" dirty="0"/>
          </a:p>
        </p:txBody>
      </p:sp>
      <p:sp>
        <p:nvSpPr>
          <p:cNvPr id="46" name="Textplatzhalter 10">
            <a:extLst>
              <a:ext uri="{FF2B5EF4-FFF2-40B4-BE49-F238E27FC236}">
                <a16:creationId xmlns:a16="http://schemas.microsoft.com/office/drawing/2014/main" id="{128564A1-3E46-5440-81FB-E67335002D8C}"/>
              </a:ext>
            </a:extLst>
          </p:cNvPr>
          <p:cNvSpPr>
            <a:spLocks noGrp="1"/>
          </p:cNvSpPr>
          <p:nvPr>
            <p:ph type="body" sz="quarter" idx="23" hasCustomPrompt="1"/>
          </p:nvPr>
        </p:nvSpPr>
        <p:spPr>
          <a:xfrm>
            <a:off x="9510890" y="3402277"/>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7" name="Rechteck 46">
            <a:extLst>
              <a:ext uri="{FF2B5EF4-FFF2-40B4-BE49-F238E27FC236}">
                <a16:creationId xmlns:a16="http://schemas.microsoft.com/office/drawing/2014/main" id="{BFC68596-0615-5445-AB58-61B9D2AE7829}"/>
              </a:ext>
            </a:extLst>
          </p:cNvPr>
          <p:cNvSpPr/>
          <p:nvPr userDrawn="1"/>
        </p:nvSpPr>
        <p:spPr>
          <a:xfrm>
            <a:off x="584758" y="484112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8" name="Bildplatzhalter 8">
            <a:extLst>
              <a:ext uri="{FF2B5EF4-FFF2-40B4-BE49-F238E27FC236}">
                <a16:creationId xmlns:a16="http://schemas.microsoft.com/office/drawing/2014/main" id="{41E5D4F3-1B52-264B-B720-A4AD80157BD8}"/>
              </a:ext>
            </a:extLst>
          </p:cNvPr>
          <p:cNvSpPr>
            <a:spLocks noGrp="1"/>
          </p:cNvSpPr>
          <p:nvPr>
            <p:ph type="pic" sz="quarter" idx="24" hasCustomPrompt="1"/>
          </p:nvPr>
        </p:nvSpPr>
        <p:spPr>
          <a:xfrm>
            <a:off x="638525" y="4890469"/>
            <a:ext cx="1044465" cy="1041442"/>
          </a:xfrm>
          <a:prstGeom prst="rect">
            <a:avLst/>
          </a:prstGeom>
        </p:spPr>
        <p:txBody>
          <a:bodyPr/>
          <a:lstStyle>
            <a:lvl1pPr marL="7938" indent="0">
              <a:buNone/>
              <a:defRPr/>
            </a:lvl1pPr>
          </a:lstStyle>
          <a:p>
            <a:r>
              <a:rPr lang="de-DE" dirty="0" err="1"/>
              <a:t>pic</a:t>
            </a:r>
            <a:endParaRPr lang="de-DE" dirty="0"/>
          </a:p>
        </p:txBody>
      </p:sp>
      <p:sp>
        <p:nvSpPr>
          <p:cNvPr id="49" name="Textplatzhalter 10">
            <a:extLst>
              <a:ext uri="{FF2B5EF4-FFF2-40B4-BE49-F238E27FC236}">
                <a16:creationId xmlns:a16="http://schemas.microsoft.com/office/drawing/2014/main" id="{134E50D2-8FB8-DC48-8615-CDB8037A7DE1}"/>
              </a:ext>
            </a:extLst>
          </p:cNvPr>
          <p:cNvSpPr>
            <a:spLocks noGrp="1"/>
          </p:cNvSpPr>
          <p:nvPr>
            <p:ph type="body" sz="quarter" idx="25" hasCustomPrompt="1"/>
          </p:nvPr>
        </p:nvSpPr>
        <p:spPr>
          <a:xfrm>
            <a:off x="1869255" y="4840755"/>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50" name="Rechteck 49">
            <a:extLst>
              <a:ext uri="{FF2B5EF4-FFF2-40B4-BE49-F238E27FC236}">
                <a16:creationId xmlns:a16="http://schemas.microsoft.com/office/drawing/2014/main" id="{F67C50FE-D4EC-CB46-90B5-61EC664F949C}"/>
              </a:ext>
            </a:extLst>
          </p:cNvPr>
          <p:cNvSpPr/>
          <p:nvPr userDrawn="1"/>
        </p:nvSpPr>
        <p:spPr>
          <a:xfrm>
            <a:off x="4433258" y="484112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51" name="Bildplatzhalter 8">
            <a:extLst>
              <a:ext uri="{FF2B5EF4-FFF2-40B4-BE49-F238E27FC236}">
                <a16:creationId xmlns:a16="http://schemas.microsoft.com/office/drawing/2014/main" id="{2132A48D-5B7C-3547-87A7-E394BCED999B}"/>
              </a:ext>
            </a:extLst>
          </p:cNvPr>
          <p:cNvSpPr>
            <a:spLocks noGrp="1"/>
          </p:cNvSpPr>
          <p:nvPr>
            <p:ph type="pic" sz="quarter" idx="26" hasCustomPrompt="1"/>
          </p:nvPr>
        </p:nvSpPr>
        <p:spPr>
          <a:xfrm>
            <a:off x="4487025" y="4890469"/>
            <a:ext cx="1044465" cy="1041442"/>
          </a:xfrm>
          <a:prstGeom prst="rect">
            <a:avLst/>
          </a:prstGeom>
        </p:spPr>
        <p:txBody>
          <a:bodyPr/>
          <a:lstStyle>
            <a:lvl1pPr marL="7938" indent="0">
              <a:buNone/>
              <a:defRPr/>
            </a:lvl1pPr>
          </a:lstStyle>
          <a:p>
            <a:r>
              <a:rPr lang="de-DE" dirty="0" err="1"/>
              <a:t>pic</a:t>
            </a:r>
            <a:endParaRPr lang="de-DE" dirty="0"/>
          </a:p>
        </p:txBody>
      </p:sp>
      <p:sp>
        <p:nvSpPr>
          <p:cNvPr id="52" name="Textplatzhalter 10">
            <a:extLst>
              <a:ext uri="{FF2B5EF4-FFF2-40B4-BE49-F238E27FC236}">
                <a16:creationId xmlns:a16="http://schemas.microsoft.com/office/drawing/2014/main" id="{12B81C14-D7F6-294F-8A7C-D6C9EA82E614}"/>
              </a:ext>
            </a:extLst>
          </p:cNvPr>
          <p:cNvSpPr>
            <a:spLocks noGrp="1"/>
          </p:cNvSpPr>
          <p:nvPr>
            <p:ph type="body" sz="quarter" idx="27" hasCustomPrompt="1"/>
          </p:nvPr>
        </p:nvSpPr>
        <p:spPr>
          <a:xfrm>
            <a:off x="5717755" y="4840755"/>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53" name="Rechteck 52">
            <a:extLst>
              <a:ext uri="{FF2B5EF4-FFF2-40B4-BE49-F238E27FC236}">
                <a16:creationId xmlns:a16="http://schemas.microsoft.com/office/drawing/2014/main" id="{12F1F7EC-DE74-3B4A-8DCF-2ACAD74FA16E}"/>
              </a:ext>
            </a:extLst>
          </p:cNvPr>
          <p:cNvSpPr/>
          <p:nvPr userDrawn="1"/>
        </p:nvSpPr>
        <p:spPr>
          <a:xfrm>
            <a:off x="8226393" y="483674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54" name="Bildplatzhalter 8">
            <a:extLst>
              <a:ext uri="{FF2B5EF4-FFF2-40B4-BE49-F238E27FC236}">
                <a16:creationId xmlns:a16="http://schemas.microsoft.com/office/drawing/2014/main" id="{9BB2AF6B-230F-AF4B-B7B7-D22FC8B94EFA}"/>
              </a:ext>
            </a:extLst>
          </p:cNvPr>
          <p:cNvSpPr>
            <a:spLocks noGrp="1"/>
          </p:cNvSpPr>
          <p:nvPr>
            <p:ph type="pic" sz="quarter" idx="28" hasCustomPrompt="1"/>
          </p:nvPr>
        </p:nvSpPr>
        <p:spPr>
          <a:xfrm>
            <a:off x="8280160" y="4886085"/>
            <a:ext cx="1044465" cy="1041442"/>
          </a:xfrm>
          <a:prstGeom prst="rect">
            <a:avLst/>
          </a:prstGeom>
        </p:spPr>
        <p:txBody>
          <a:bodyPr/>
          <a:lstStyle>
            <a:lvl1pPr marL="7938" indent="0">
              <a:buNone/>
              <a:defRPr/>
            </a:lvl1pPr>
          </a:lstStyle>
          <a:p>
            <a:r>
              <a:rPr lang="de-DE" dirty="0" err="1"/>
              <a:t>pic</a:t>
            </a:r>
            <a:endParaRPr lang="de-DE" dirty="0"/>
          </a:p>
        </p:txBody>
      </p:sp>
      <p:sp>
        <p:nvSpPr>
          <p:cNvPr id="55" name="Textplatzhalter 10">
            <a:extLst>
              <a:ext uri="{FF2B5EF4-FFF2-40B4-BE49-F238E27FC236}">
                <a16:creationId xmlns:a16="http://schemas.microsoft.com/office/drawing/2014/main" id="{E96C6015-357D-D348-83B3-E9C8E7BB21E5}"/>
              </a:ext>
            </a:extLst>
          </p:cNvPr>
          <p:cNvSpPr>
            <a:spLocks noGrp="1"/>
          </p:cNvSpPr>
          <p:nvPr>
            <p:ph type="body" sz="quarter" idx="29" hasCustomPrompt="1"/>
          </p:nvPr>
        </p:nvSpPr>
        <p:spPr>
          <a:xfrm>
            <a:off x="9510890" y="483637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pic>
        <p:nvPicPr>
          <p:cNvPr id="32" name="Grafik 31">
            <a:extLst>
              <a:ext uri="{FF2B5EF4-FFF2-40B4-BE49-F238E27FC236}">
                <a16:creationId xmlns:a16="http://schemas.microsoft.com/office/drawing/2014/main" id="{650D5C91-84EE-6247-B556-0BD46133C43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279813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lvl1pPr>
          </a:lstStyle>
          <a:p>
            <a:r>
              <a:rPr lang="de-DE" dirty="0"/>
              <a:t>Edit title</a:t>
            </a:r>
          </a:p>
        </p:txBody>
      </p:sp>
      <p:sp>
        <p:nvSpPr>
          <p:cNvPr id="9" name="Foliennummernplatzhalter 5">
            <a:extLst>
              <a:ext uri="{FF2B5EF4-FFF2-40B4-BE49-F238E27FC236}">
                <a16:creationId xmlns:a16="http://schemas.microsoft.com/office/drawing/2014/main" id="{7BAE599C-D04C-4749-9CAB-C76501B9B07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5" name="Grafik 4">
            <a:extLst>
              <a:ext uri="{FF2B5EF4-FFF2-40B4-BE49-F238E27FC236}">
                <a16:creationId xmlns:a16="http://schemas.microsoft.com/office/drawing/2014/main" id="{62F3995D-72A4-B644-984B-D47F4248D5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84072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gres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lvl1pPr>
          </a:lstStyle>
          <a:p>
            <a:r>
              <a:rPr lang="de-DE" dirty="0"/>
              <a:t>Edit title</a:t>
            </a:r>
          </a:p>
        </p:txBody>
      </p:sp>
      <p:sp>
        <p:nvSpPr>
          <p:cNvPr id="9" name="Foliennummernplatzhalter 5">
            <a:extLst>
              <a:ext uri="{FF2B5EF4-FFF2-40B4-BE49-F238E27FC236}">
                <a16:creationId xmlns:a16="http://schemas.microsoft.com/office/drawing/2014/main" id="{7BAE599C-D04C-4749-9CAB-C76501B9B07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sp>
        <p:nvSpPr>
          <p:cNvPr id="3" name="Richtungspfeil 2">
            <a:extLst>
              <a:ext uri="{FF2B5EF4-FFF2-40B4-BE49-F238E27FC236}">
                <a16:creationId xmlns:a16="http://schemas.microsoft.com/office/drawing/2014/main" id="{57F252B2-EA86-3647-984F-C0C85115F475}"/>
              </a:ext>
            </a:extLst>
          </p:cNvPr>
          <p:cNvSpPr/>
          <p:nvPr userDrawn="1"/>
        </p:nvSpPr>
        <p:spPr>
          <a:xfrm>
            <a:off x="590401" y="3647975"/>
            <a:ext cx="2011680" cy="981777"/>
          </a:xfrm>
          <a:prstGeom prst="homePlate">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ingebuchteter Richtungspfeil 3">
            <a:extLst>
              <a:ext uri="{FF2B5EF4-FFF2-40B4-BE49-F238E27FC236}">
                <a16:creationId xmlns:a16="http://schemas.microsoft.com/office/drawing/2014/main" id="{A5CE55AB-0522-4C49-BD90-AEAA9AA98B4F}"/>
              </a:ext>
            </a:extLst>
          </p:cNvPr>
          <p:cNvSpPr/>
          <p:nvPr userDrawn="1"/>
        </p:nvSpPr>
        <p:spPr>
          <a:xfrm>
            <a:off x="2240307" y="3647973"/>
            <a:ext cx="1899436" cy="981777"/>
          </a:xfrm>
          <a:prstGeom prst="chevron">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Eingebuchteter Richtungspfeil 6">
            <a:extLst>
              <a:ext uri="{FF2B5EF4-FFF2-40B4-BE49-F238E27FC236}">
                <a16:creationId xmlns:a16="http://schemas.microsoft.com/office/drawing/2014/main" id="{BA6BDFE8-9AFE-F843-AA16-9EDB9E369998}"/>
              </a:ext>
            </a:extLst>
          </p:cNvPr>
          <p:cNvSpPr/>
          <p:nvPr userDrawn="1"/>
        </p:nvSpPr>
        <p:spPr>
          <a:xfrm>
            <a:off x="3777969" y="3647973"/>
            <a:ext cx="1899436" cy="981777"/>
          </a:xfrm>
          <a:prstGeom prst="chevron">
            <a:avLst/>
          </a:prstGeom>
          <a:solidFill>
            <a:srgbClr val="B9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Eingebuchteter Richtungspfeil 7">
            <a:extLst>
              <a:ext uri="{FF2B5EF4-FFF2-40B4-BE49-F238E27FC236}">
                <a16:creationId xmlns:a16="http://schemas.microsoft.com/office/drawing/2014/main" id="{A93AE8E3-0782-674A-9BB0-0852A1220DD7}"/>
              </a:ext>
            </a:extLst>
          </p:cNvPr>
          <p:cNvSpPr/>
          <p:nvPr userDrawn="1"/>
        </p:nvSpPr>
        <p:spPr>
          <a:xfrm>
            <a:off x="5315631" y="3638346"/>
            <a:ext cx="1899436" cy="981777"/>
          </a:xfrm>
          <a:prstGeom prst="chevron">
            <a:avLst/>
          </a:prstGeom>
          <a:solidFill>
            <a:srgbClr val="F6E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buchteter Richtungspfeil 9">
            <a:extLst>
              <a:ext uri="{FF2B5EF4-FFF2-40B4-BE49-F238E27FC236}">
                <a16:creationId xmlns:a16="http://schemas.microsoft.com/office/drawing/2014/main" id="{B4D1A963-5AE5-3949-ADDD-DAE0B4C2BE38}"/>
              </a:ext>
            </a:extLst>
          </p:cNvPr>
          <p:cNvSpPr/>
          <p:nvPr userDrawn="1"/>
        </p:nvSpPr>
        <p:spPr>
          <a:xfrm>
            <a:off x="6853293" y="3628719"/>
            <a:ext cx="1899436" cy="981777"/>
          </a:xfrm>
          <a:prstGeom prst="chevron">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buchteter Richtungspfeil 10">
            <a:extLst>
              <a:ext uri="{FF2B5EF4-FFF2-40B4-BE49-F238E27FC236}">
                <a16:creationId xmlns:a16="http://schemas.microsoft.com/office/drawing/2014/main" id="{2E80680C-D779-6F4B-847F-74A1CF85EA68}"/>
              </a:ext>
            </a:extLst>
          </p:cNvPr>
          <p:cNvSpPr/>
          <p:nvPr userDrawn="1"/>
        </p:nvSpPr>
        <p:spPr>
          <a:xfrm>
            <a:off x="8390955" y="3619092"/>
            <a:ext cx="1899436" cy="981777"/>
          </a:xfrm>
          <a:prstGeom prst="chevron">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buchteter Richtungspfeil 11">
            <a:extLst>
              <a:ext uri="{FF2B5EF4-FFF2-40B4-BE49-F238E27FC236}">
                <a16:creationId xmlns:a16="http://schemas.microsoft.com/office/drawing/2014/main" id="{A196982D-2E7C-CB41-B950-53111E6691C5}"/>
              </a:ext>
            </a:extLst>
          </p:cNvPr>
          <p:cNvSpPr/>
          <p:nvPr userDrawn="1"/>
        </p:nvSpPr>
        <p:spPr>
          <a:xfrm>
            <a:off x="9928617" y="3609465"/>
            <a:ext cx="1899436" cy="981777"/>
          </a:xfrm>
          <a:prstGeom prst="chevron">
            <a:avLst/>
          </a:prstGeom>
          <a:solidFill>
            <a:srgbClr val="F92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3" name="Grafik 12">
            <a:extLst>
              <a:ext uri="{FF2B5EF4-FFF2-40B4-BE49-F238E27FC236}">
                <a16:creationId xmlns:a16="http://schemas.microsoft.com/office/drawing/2014/main" id="{05A633FF-204A-FE4F-8D2F-630A7F412F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232693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FDCB6C5F-5F0F-8D4D-AD3B-EF33C3794DB9}"/>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4" name="Grafik 3">
            <a:extLst>
              <a:ext uri="{FF2B5EF4-FFF2-40B4-BE49-F238E27FC236}">
                <a16:creationId xmlns:a16="http://schemas.microsoft.com/office/drawing/2014/main" id="{033E033E-EAAD-464F-884C-F9AB9103AA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992698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150550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207986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D8E7A4C6-9572-A644-BD39-9F684742A027}"/>
              </a:ext>
            </a:extLst>
          </p:cNvPr>
          <p:cNvSpPr>
            <a:spLocks noGrp="1"/>
          </p:cNvSpPr>
          <p:nvPr>
            <p:ph type="pic" sz="quarter" idx="13" hasCustomPrompt="1"/>
          </p:nvPr>
        </p:nvSpPr>
        <p:spPr>
          <a:xfrm>
            <a:off x="0" y="0"/>
            <a:ext cx="12192000" cy="4933215"/>
          </a:xfrm>
          <a:prstGeom prst="rect">
            <a:avLst/>
          </a:prstGeom>
        </p:spPr>
        <p:txBody>
          <a:bodyPr/>
          <a:lstStyle/>
          <a:p>
            <a:r>
              <a:rPr lang="de-DE" dirty="0"/>
              <a:t>Picture</a:t>
            </a:r>
          </a:p>
        </p:txBody>
      </p:sp>
      <p:pic>
        <p:nvPicPr>
          <p:cNvPr id="8" name="Logo">
            <a:extLst>
              <a:ext uri="{FF2B5EF4-FFF2-40B4-BE49-F238E27FC236}">
                <a16:creationId xmlns:a16="http://schemas.microsoft.com/office/drawing/2014/main" id="{146C7E33-C781-1748-963E-0B1693F779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59713" y="5433219"/>
            <a:ext cx="2064007" cy="1125822"/>
          </a:xfrm>
          <a:prstGeom prst="rect">
            <a:avLst/>
          </a:prstGeom>
        </p:spPr>
      </p:pic>
      <p:sp>
        <p:nvSpPr>
          <p:cNvPr id="11" name="Textplatzhalter 15">
            <a:extLst>
              <a:ext uri="{FF2B5EF4-FFF2-40B4-BE49-F238E27FC236}">
                <a16:creationId xmlns:a16="http://schemas.microsoft.com/office/drawing/2014/main" id="{8307ACE9-FFEA-F14D-9579-BE7D9CFF2650}"/>
              </a:ext>
            </a:extLst>
          </p:cNvPr>
          <p:cNvSpPr>
            <a:spLocks noGrp="1"/>
          </p:cNvSpPr>
          <p:nvPr>
            <p:ph type="body" sz="quarter" idx="20" hasCustomPrompt="1"/>
          </p:nvPr>
        </p:nvSpPr>
        <p:spPr>
          <a:xfrm>
            <a:off x="590400" y="6112030"/>
            <a:ext cx="7674515" cy="564995"/>
          </a:xfrm>
          <a:prstGeom prst="rect">
            <a:avLst/>
          </a:prstGeom>
        </p:spPr>
        <p:txBody>
          <a:bodyPr lIns="0" anchor="t" anchorCtr="0"/>
          <a:lstStyle>
            <a:lvl1pPr marL="150738" indent="0" algn="l">
              <a:spcAft>
                <a:spcPts val="400"/>
              </a:spcAft>
              <a:buFontTx/>
              <a:buNone/>
              <a:defRPr sz="1400" cap="none" baseline="0">
                <a:latin typeface="Roboto" panose="02000000000000000000" pitchFamily="2" charset="0"/>
              </a:defRPr>
            </a:lvl1pPr>
            <a:lvl2pPr>
              <a:defRPr sz="1400"/>
            </a:lvl2pPr>
            <a:lvl3pPr marL="540000" indent="-158400">
              <a:spcAft>
                <a:spcPts val="400"/>
              </a:spcAft>
              <a:buClr>
                <a:srgbClr val="045D9A"/>
              </a:buClr>
              <a:defRPr sz="1200" baseline="0"/>
            </a:lvl3pPr>
            <a:lvl4pPr marL="540000" indent="-158400">
              <a:spcAft>
                <a:spcPts val="400"/>
              </a:spcAft>
              <a:buClr>
                <a:srgbClr val="045D9A"/>
              </a:buClr>
              <a:defRPr sz="1200" baseline="0"/>
            </a:lvl4pPr>
            <a:lvl5pPr marL="540000" indent="-158400">
              <a:spcAft>
                <a:spcPts val="400"/>
              </a:spcAft>
              <a:defRPr sz="1200" baseline="0"/>
            </a:lvl5pPr>
          </a:lstStyle>
          <a:p>
            <a:pPr lvl="0"/>
            <a:r>
              <a:rPr lang="de-DE" dirty="0"/>
              <a:t>Edit </a:t>
            </a:r>
            <a:r>
              <a:rPr lang="de-DE" dirty="0" err="1"/>
              <a:t>Subline</a:t>
            </a:r>
            <a:endParaRPr lang="de-DE" dirty="0"/>
          </a:p>
        </p:txBody>
      </p:sp>
      <p:sp>
        <p:nvSpPr>
          <p:cNvPr id="14" name="Titel 1">
            <a:extLst>
              <a:ext uri="{FF2B5EF4-FFF2-40B4-BE49-F238E27FC236}">
                <a16:creationId xmlns:a16="http://schemas.microsoft.com/office/drawing/2014/main" id="{02844317-B402-C548-825B-65C84CC56508}"/>
              </a:ext>
            </a:extLst>
          </p:cNvPr>
          <p:cNvSpPr>
            <a:spLocks noGrp="1"/>
          </p:cNvSpPr>
          <p:nvPr>
            <p:ph type="title" hasCustomPrompt="1"/>
          </p:nvPr>
        </p:nvSpPr>
        <p:spPr>
          <a:xfrm>
            <a:off x="591098" y="4011480"/>
            <a:ext cx="6964734" cy="921735"/>
          </a:xfrm>
          <a:prstGeom prst="rect">
            <a:avLst/>
          </a:prstGeom>
          <a:solidFill>
            <a:srgbClr val="2FAA5C"/>
          </a:solidFill>
        </p:spPr>
        <p:txBody>
          <a:bodyPr lIns="180000" tIns="216000" rIns="144000" bIns="72000"/>
          <a:lstStyle>
            <a:lvl1pPr>
              <a:defRPr sz="36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15" name="Textplatzhalter 4">
            <a:extLst>
              <a:ext uri="{FF2B5EF4-FFF2-40B4-BE49-F238E27FC236}">
                <a16:creationId xmlns:a16="http://schemas.microsoft.com/office/drawing/2014/main" id="{73F799C3-7C35-9744-BE15-E97F6669F528}"/>
              </a:ext>
            </a:extLst>
          </p:cNvPr>
          <p:cNvSpPr>
            <a:spLocks noGrp="1"/>
          </p:cNvSpPr>
          <p:nvPr>
            <p:ph type="body" sz="quarter" idx="11" hasCustomPrompt="1"/>
          </p:nvPr>
        </p:nvSpPr>
        <p:spPr>
          <a:xfrm>
            <a:off x="591068" y="4936422"/>
            <a:ext cx="7673847" cy="921735"/>
          </a:xfrm>
          <a:prstGeom prst="rect">
            <a:avLst/>
          </a:prstGeom>
          <a:solidFill>
            <a:srgbClr val="85BE4C"/>
          </a:solidFill>
        </p:spPr>
        <p:txBody>
          <a:bodyPr lIns="180000" tIns="324000" rIns="144000" bIns="108000"/>
          <a:lstStyle>
            <a:lvl1pPr marL="7938" indent="0">
              <a:buNone/>
              <a:defRPr sz="36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spTree>
    <p:extLst>
      <p:ext uri="{BB962C8B-B14F-4D97-AF65-F5344CB8AC3E}">
        <p14:creationId xmlns:p14="http://schemas.microsoft.com/office/powerpoint/2010/main" val="135454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2934548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189413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4171680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1604261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2023209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413465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291786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267512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8"/>
            <a:ext cx="27432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09600" y="274638"/>
            <a:ext cx="80772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a:t>
            </a:fld>
            <a:endParaRPr lang="de-AT"/>
          </a:p>
        </p:txBody>
      </p:sp>
    </p:spTree>
    <p:extLst>
      <p:ext uri="{BB962C8B-B14F-4D97-AF65-F5344CB8AC3E}">
        <p14:creationId xmlns:p14="http://schemas.microsoft.com/office/powerpoint/2010/main" val="187910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solidFill>
                  <a:srgbClr val="2FAA5C"/>
                </a:solidFill>
              </a:defRPr>
            </a:lvl1pPr>
          </a:lstStyle>
          <a:p>
            <a:r>
              <a:rPr lang="de-DE" dirty="0" err="1"/>
              <a:t>Contentpage</a:t>
            </a:r>
            <a:endParaRPr lang="de-DE" dirty="0"/>
          </a:p>
        </p:txBody>
      </p:sp>
      <p:sp>
        <p:nvSpPr>
          <p:cNvPr id="5" name="Textplatzhalter 17">
            <a:extLst>
              <a:ext uri="{FF2B5EF4-FFF2-40B4-BE49-F238E27FC236}">
                <a16:creationId xmlns:a16="http://schemas.microsoft.com/office/drawing/2014/main" id="{6E0AE4F9-D41F-AE47-AF2E-DE06CD0CD6A0}"/>
              </a:ext>
            </a:extLst>
          </p:cNvPr>
          <p:cNvSpPr>
            <a:spLocks noGrp="1"/>
          </p:cNvSpPr>
          <p:nvPr>
            <p:ph type="body" sz="quarter" idx="13" hasCustomPrompt="1"/>
          </p:nvPr>
        </p:nvSpPr>
        <p:spPr>
          <a:xfrm>
            <a:off x="591127" y="1804435"/>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8" name="Inhaltsplatzhalter 2">
            <a:extLst>
              <a:ext uri="{FF2B5EF4-FFF2-40B4-BE49-F238E27FC236}">
                <a16:creationId xmlns:a16="http://schemas.microsoft.com/office/drawing/2014/main" id="{DEA3A4C5-ABCA-6645-B3FC-EAB18859F4F8}"/>
              </a:ext>
            </a:extLst>
          </p:cNvPr>
          <p:cNvSpPr>
            <a:spLocks noGrp="1"/>
          </p:cNvSpPr>
          <p:nvPr>
            <p:ph sz="half" idx="1" hasCustomPrompt="1"/>
          </p:nvPr>
        </p:nvSpPr>
        <p:spPr>
          <a:xfrm>
            <a:off x="10200011" y="1825625"/>
            <a:ext cx="1330717" cy="4351338"/>
          </a:xfrm>
        </p:spPr>
        <p:txBody>
          <a:bodyPr/>
          <a:lstStyle>
            <a:lvl1pPr marL="7938" indent="0" algn="r">
              <a:lnSpc>
                <a:spcPts val="2100"/>
              </a:lnSpc>
              <a:spcAft>
                <a:spcPts val="2000"/>
              </a:spcAft>
              <a:buFontTx/>
              <a:buNone/>
              <a:defRPr>
                <a:solidFill>
                  <a:srgbClr val="26AA5F"/>
                </a:solidFill>
              </a:defRPr>
            </a:lvl1pPr>
          </a:lstStyle>
          <a:p>
            <a:pPr lvl="0"/>
            <a:r>
              <a:rPr lang="de-DE" dirty="0"/>
              <a:t>3</a:t>
            </a:r>
          </a:p>
          <a:p>
            <a:pPr lvl="0"/>
            <a:r>
              <a:rPr lang="de-DE" dirty="0"/>
              <a:t>9</a:t>
            </a:r>
          </a:p>
          <a:p>
            <a:pPr lvl="0"/>
            <a:r>
              <a:rPr lang="de-DE" dirty="0"/>
              <a:t>13</a:t>
            </a:r>
          </a:p>
          <a:p>
            <a:pPr lvl="0"/>
            <a:r>
              <a:rPr lang="de-DE" dirty="0"/>
              <a:t>18</a:t>
            </a:r>
          </a:p>
          <a:p>
            <a:pPr lvl="0"/>
            <a:r>
              <a:rPr lang="de-DE" dirty="0"/>
              <a:t>22</a:t>
            </a:r>
          </a:p>
          <a:p>
            <a:pPr lvl="0"/>
            <a:r>
              <a:rPr lang="de-DE" dirty="0"/>
              <a:t>26</a:t>
            </a:r>
          </a:p>
          <a:p>
            <a:pPr lvl="0"/>
            <a:r>
              <a:rPr lang="de-DE" dirty="0"/>
              <a:t>30</a:t>
            </a:r>
          </a:p>
          <a:p>
            <a:pPr lvl="0"/>
            <a:r>
              <a:rPr lang="de-DE" dirty="0"/>
              <a:t>37</a:t>
            </a:r>
          </a:p>
        </p:txBody>
      </p:sp>
      <p:sp>
        <p:nvSpPr>
          <p:cNvPr id="9" name="Textplatzhalter 17">
            <a:extLst>
              <a:ext uri="{FF2B5EF4-FFF2-40B4-BE49-F238E27FC236}">
                <a16:creationId xmlns:a16="http://schemas.microsoft.com/office/drawing/2014/main" id="{96F223C8-D1C4-B243-85A5-7802693A2662}"/>
              </a:ext>
            </a:extLst>
          </p:cNvPr>
          <p:cNvSpPr>
            <a:spLocks noGrp="1"/>
          </p:cNvSpPr>
          <p:nvPr>
            <p:ph type="body" sz="quarter" idx="14" hasCustomPrompt="1"/>
          </p:nvPr>
        </p:nvSpPr>
        <p:spPr>
          <a:xfrm>
            <a:off x="591127" y="2320351"/>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0" name="Textplatzhalter 17">
            <a:extLst>
              <a:ext uri="{FF2B5EF4-FFF2-40B4-BE49-F238E27FC236}">
                <a16:creationId xmlns:a16="http://schemas.microsoft.com/office/drawing/2014/main" id="{26BC7A6A-99B4-2E47-8990-5EB56CD28F18}"/>
              </a:ext>
            </a:extLst>
          </p:cNvPr>
          <p:cNvSpPr>
            <a:spLocks noGrp="1"/>
          </p:cNvSpPr>
          <p:nvPr>
            <p:ph type="body" sz="quarter" idx="15" hasCustomPrompt="1"/>
          </p:nvPr>
        </p:nvSpPr>
        <p:spPr>
          <a:xfrm>
            <a:off x="591127" y="2836267"/>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1" name="Textplatzhalter 17">
            <a:extLst>
              <a:ext uri="{FF2B5EF4-FFF2-40B4-BE49-F238E27FC236}">
                <a16:creationId xmlns:a16="http://schemas.microsoft.com/office/drawing/2014/main" id="{8A860012-CBED-244B-A73E-3661C1B91AAD}"/>
              </a:ext>
            </a:extLst>
          </p:cNvPr>
          <p:cNvSpPr>
            <a:spLocks noGrp="1"/>
          </p:cNvSpPr>
          <p:nvPr>
            <p:ph type="body" sz="quarter" idx="16" hasCustomPrompt="1"/>
          </p:nvPr>
        </p:nvSpPr>
        <p:spPr>
          <a:xfrm>
            <a:off x="591127" y="3352183"/>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2" name="Textplatzhalter 17">
            <a:extLst>
              <a:ext uri="{FF2B5EF4-FFF2-40B4-BE49-F238E27FC236}">
                <a16:creationId xmlns:a16="http://schemas.microsoft.com/office/drawing/2014/main" id="{9CCB099F-2178-2946-A945-66BFCE5DA5EA}"/>
              </a:ext>
            </a:extLst>
          </p:cNvPr>
          <p:cNvSpPr>
            <a:spLocks noGrp="1"/>
          </p:cNvSpPr>
          <p:nvPr>
            <p:ph type="body" sz="quarter" idx="17" hasCustomPrompt="1"/>
          </p:nvPr>
        </p:nvSpPr>
        <p:spPr>
          <a:xfrm>
            <a:off x="591127" y="3867257"/>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3" name="Textplatzhalter 17">
            <a:extLst>
              <a:ext uri="{FF2B5EF4-FFF2-40B4-BE49-F238E27FC236}">
                <a16:creationId xmlns:a16="http://schemas.microsoft.com/office/drawing/2014/main" id="{9F5B690E-D454-764D-8244-13EDC6E0C2B2}"/>
              </a:ext>
            </a:extLst>
          </p:cNvPr>
          <p:cNvSpPr>
            <a:spLocks noGrp="1"/>
          </p:cNvSpPr>
          <p:nvPr>
            <p:ph type="body" sz="quarter" idx="18" hasCustomPrompt="1"/>
          </p:nvPr>
        </p:nvSpPr>
        <p:spPr>
          <a:xfrm>
            <a:off x="591127" y="4383173"/>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4" name="Textplatzhalter 17">
            <a:extLst>
              <a:ext uri="{FF2B5EF4-FFF2-40B4-BE49-F238E27FC236}">
                <a16:creationId xmlns:a16="http://schemas.microsoft.com/office/drawing/2014/main" id="{C1181A94-A4BB-2442-82C5-CFFEC6E1AA89}"/>
              </a:ext>
            </a:extLst>
          </p:cNvPr>
          <p:cNvSpPr>
            <a:spLocks noGrp="1"/>
          </p:cNvSpPr>
          <p:nvPr>
            <p:ph type="body" sz="quarter" idx="19" hasCustomPrompt="1"/>
          </p:nvPr>
        </p:nvSpPr>
        <p:spPr>
          <a:xfrm>
            <a:off x="591127" y="4899089"/>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5" name="Textplatzhalter 17">
            <a:extLst>
              <a:ext uri="{FF2B5EF4-FFF2-40B4-BE49-F238E27FC236}">
                <a16:creationId xmlns:a16="http://schemas.microsoft.com/office/drawing/2014/main" id="{61B1685A-BABC-114C-A43D-099EE9C927A6}"/>
              </a:ext>
            </a:extLst>
          </p:cNvPr>
          <p:cNvSpPr>
            <a:spLocks noGrp="1"/>
          </p:cNvSpPr>
          <p:nvPr>
            <p:ph type="body" sz="quarter" idx="20" hasCustomPrompt="1"/>
          </p:nvPr>
        </p:nvSpPr>
        <p:spPr>
          <a:xfrm>
            <a:off x="591127" y="5415005"/>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7" name="Foliennummernplatzhalter 5">
            <a:extLst>
              <a:ext uri="{FF2B5EF4-FFF2-40B4-BE49-F238E27FC236}">
                <a16:creationId xmlns:a16="http://schemas.microsoft.com/office/drawing/2014/main" id="{18D9EFB0-1F79-0447-A247-598B7A7597DE}"/>
              </a:ext>
            </a:extLst>
          </p:cNvPr>
          <p:cNvSpPr>
            <a:spLocks noGrp="1"/>
          </p:cNvSpPr>
          <p:nvPr>
            <p:ph type="sldNum" sz="quarter" idx="12"/>
          </p:nvPr>
        </p:nvSpPr>
        <p:spPr>
          <a:xfrm>
            <a:off x="5689598" y="6330197"/>
            <a:ext cx="959987"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16" name="Grafik 15">
            <a:extLst>
              <a:ext uri="{FF2B5EF4-FFF2-40B4-BE49-F238E27FC236}">
                <a16:creationId xmlns:a16="http://schemas.microsoft.com/office/drawing/2014/main" id="{C4855E98-9656-4C48-8A0B-B2C17CCBA4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872421" y="6370905"/>
            <a:ext cx="698463" cy="380980"/>
          </a:xfrm>
          <a:prstGeom prst="rect">
            <a:avLst/>
          </a:prstGeom>
        </p:spPr>
      </p:pic>
      <p:pic>
        <p:nvPicPr>
          <p:cNvPr id="18"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63955" y="6413218"/>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73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1">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45A29D4-40A2-6043-B903-F9C995C3D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
        <p:nvSpPr>
          <p:cNvPr id="3" name="Bildplatzhalter 2">
            <a:extLst>
              <a:ext uri="{FF2B5EF4-FFF2-40B4-BE49-F238E27FC236}">
                <a16:creationId xmlns:a16="http://schemas.microsoft.com/office/drawing/2014/main" id="{91549624-1A45-DC46-9D92-0496BF41640F}"/>
              </a:ext>
            </a:extLst>
          </p:cNvPr>
          <p:cNvSpPr>
            <a:spLocks noGrp="1"/>
          </p:cNvSpPr>
          <p:nvPr>
            <p:ph type="pic" sz="quarter" idx="23" hasCustomPrompt="1"/>
          </p:nvPr>
        </p:nvSpPr>
        <p:spPr>
          <a:xfrm>
            <a:off x="0" y="0"/>
            <a:ext cx="12192000" cy="5045075"/>
          </a:xfrm>
        </p:spPr>
        <p:txBody>
          <a:bodyPr/>
          <a:lstStyle>
            <a:lvl1pPr marL="7938" indent="0">
              <a:buNone/>
              <a:defRPr/>
            </a:lvl1pPr>
          </a:lstStyle>
          <a:p>
            <a:r>
              <a:rPr lang="de-DE" dirty="0"/>
              <a:t>Picture</a:t>
            </a:r>
          </a:p>
        </p:txBody>
      </p:sp>
      <p:sp>
        <p:nvSpPr>
          <p:cNvPr id="6" name="Titel 1">
            <a:extLst>
              <a:ext uri="{FF2B5EF4-FFF2-40B4-BE49-F238E27FC236}">
                <a16:creationId xmlns:a16="http://schemas.microsoft.com/office/drawing/2014/main" id="{623DEC70-3590-094A-8EEF-C28D87FBBB40}"/>
              </a:ext>
            </a:extLst>
          </p:cNvPr>
          <p:cNvSpPr>
            <a:spLocks noGrp="1"/>
          </p:cNvSpPr>
          <p:nvPr>
            <p:ph type="title" hasCustomPrompt="1"/>
          </p:nvPr>
        </p:nvSpPr>
        <p:spPr>
          <a:xfrm>
            <a:off x="591127" y="3602978"/>
            <a:ext cx="6234658" cy="719703"/>
          </a:xfrm>
          <a:prstGeom prst="rect">
            <a:avLst/>
          </a:prstGeom>
          <a:solidFill>
            <a:srgbClr val="2FAA5C"/>
          </a:solidFill>
        </p:spPr>
        <p:txBody>
          <a:bodyPr lIns="144000" tIns="144000" rIns="144000" bIns="72000"/>
          <a:lstStyle>
            <a:lvl1pPr>
              <a:defRPr sz="32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7" name="Textplatzhalter 4">
            <a:extLst>
              <a:ext uri="{FF2B5EF4-FFF2-40B4-BE49-F238E27FC236}">
                <a16:creationId xmlns:a16="http://schemas.microsoft.com/office/drawing/2014/main" id="{D6EB4F16-A418-B541-8541-28DC2BA6572D}"/>
              </a:ext>
            </a:extLst>
          </p:cNvPr>
          <p:cNvSpPr>
            <a:spLocks noGrp="1"/>
          </p:cNvSpPr>
          <p:nvPr>
            <p:ph type="body" sz="quarter" idx="11" hasCustomPrompt="1"/>
          </p:nvPr>
        </p:nvSpPr>
        <p:spPr>
          <a:xfrm>
            <a:off x="591099" y="4322681"/>
            <a:ext cx="6631924" cy="719703"/>
          </a:xfrm>
          <a:prstGeom prst="rect">
            <a:avLst/>
          </a:prstGeom>
          <a:solidFill>
            <a:srgbClr val="85BE4C"/>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sp>
        <p:nvSpPr>
          <p:cNvPr id="8" name="Textplatzhalter 4">
            <a:extLst>
              <a:ext uri="{FF2B5EF4-FFF2-40B4-BE49-F238E27FC236}">
                <a16:creationId xmlns:a16="http://schemas.microsoft.com/office/drawing/2014/main" id="{818303D8-66D7-C44F-8366-6C4C5B816568}"/>
              </a:ext>
            </a:extLst>
          </p:cNvPr>
          <p:cNvSpPr>
            <a:spLocks noGrp="1"/>
          </p:cNvSpPr>
          <p:nvPr>
            <p:ph type="body" sz="quarter" idx="22" hasCustomPrompt="1"/>
          </p:nvPr>
        </p:nvSpPr>
        <p:spPr>
          <a:xfrm>
            <a:off x="591099" y="5042384"/>
            <a:ext cx="7726206" cy="719703"/>
          </a:xfrm>
          <a:prstGeom prst="rect">
            <a:avLst/>
          </a:prstGeom>
          <a:solidFill>
            <a:srgbClr val="B9D043"/>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WITH A THIRD LINE</a:t>
            </a:r>
          </a:p>
        </p:txBody>
      </p:sp>
      <p:sp>
        <p:nvSpPr>
          <p:cNvPr id="12" name="Foliennummernplatzhalter 5">
            <a:extLst>
              <a:ext uri="{FF2B5EF4-FFF2-40B4-BE49-F238E27FC236}">
                <a16:creationId xmlns:a16="http://schemas.microsoft.com/office/drawing/2014/main" id="{7E9C24FD-1EE1-0F42-A5F5-F2C5011D390E}"/>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9"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7023" y="11080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03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no. 2">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91549624-1A45-DC46-9D92-0496BF41640F}"/>
              </a:ext>
            </a:extLst>
          </p:cNvPr>
          <p:cNvSpPr>
            <a:spLocks noGrp="1"/>
          </p:cNvSpPr>
          <p:nvPr>
            <p:ph type="pic" sz="quarter" idx="23" hasCustomPrompt="1"/>
          </p:nvPr>
        </p:nvSpPr>
        <p:spPr>
          <a:xfrm>
            <a:off x="0" y="0"/>
            <a:ext cx="12192000" cy="5045075"/>
          </a:xfrm>
        </p:spPr>
        <p:txBody>
          <a:bodyPr/>
          <a:lstStyle/>
          <a:p>
            <a:r>
              <a:rPr lang="de-DE" dirty="0"/>
              <a:t>Picture</a:t>
            </a:r>
          </a:p>
        </p:txBody>
      </p:sp>
      <p:sp>
        <p:nvSpPr>
          <p:cNvPr id="12" name="Titel 1">
            <a:extLst>
              <a:ext uri="{FF2B5EF4-FFF2-40B4-BE49-F238E27FC236}">
                <a16:creationId xmlns:a16="http://schemas.microsoft.com/office/drawing/2014/main" id="{43126FA2-EFBF-B94F-870F-44AE07EF5ADD}"/>
              </a:ext>
            </a:extLst>
          </p:cNvPr>
          <p:cNvSpPr>
            <a:spLocks noGrp="1"/>
          </p:cNvSpPr>
          <p:nvPr>
            <p:ph type="title" hasCustomPrompt="1"/>
          </p:nvPr>
        </p:nvSpPr>
        <p:spPr>
          <a:xfrm>
            <a:off x="591127" y="4325372"/>
            <a:ext cx="6234658" cy="719703"/>
          </a:xfrm>
          <a:prstGeom prst="rect">
            <a:avLst/>
          </a:prstGeom>
          <a:solidFill>
            <a:srgbClr val="26AA5F"/>
          </a:solidFill>
        </p:spPr>
        <p:txBody>
          <a:bodyPr lIns="144000" tIns="144000" rIns="144000" bIns="72000"/>
          <a:lstStyle>
            <a:lvl1pPr>
              <a:defRPr sz="32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13" name="Textplatzhalter 4">
            <a:extLst>
              <a:ext uri="{FF2B5EF4-FFF2-40B4-BE49-F238E27FC236}">
                <a16:creationId xmlns:a16="http://schemas.microsoft.com/office/drawing/2014/main" id="{57B056C7-5AEA-C244-8DEB-F7BA8F80FC24}"/>
              </a:ext>
            </a:extLst>
          </p:cNvPr>
          <p:cNvSpPr>
            <a:spLocks noGrp="1"/>
          </p:cNvSpPr>
          <p:nvPr>
            <p:ph type="body" sz="quarter" idx="11" hasCustomPrompt="1"/>
          </p:nvPr>
        </p:nvSpPr>
        <p:spPr>
          <a:xfrm>
            <a:off x="591099" y="5045075"/>
            <a:ext cx="6631924" cy="719703"/>
          </a:xfrm>
          <a:prstGeom prst="rect">
            <a:avLst/>
          </a:prstGeom>
          <a:solidFill>
            <a:srgbClr val="85BE4C"/>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sp>
        <p:nvSpPr>
          <p:cNvPr id="15" name="Foliennummernplatzhalter 5">
            <a:extLst>
              <a:ext uri="{FF2B5EF4-FFF2-40B4-BE49-F238E27FC236}">
                <a16:creationId xmlns:a16="http://schemas.microsoft.com/office/drawing/2014/main" id="{FD8170A0-ABD4-EA4D-AB23-91B8016117FC}"/>
              </a:ext>
            </a:extLst>
          </p:cNvPr>
          <p:cNvSpPr>
            <a:spLocks noGrp="1"/>
          </p:cNvSpPr>
          <p:nvPr>
            <p:ph type="sldNum" sz="quarter" idx="12"/>
          </p:nvPr>
        </p:nvSpPr>
        <p:spPr>
          <a:xfrm>
            <a:off x="5921828" y="6370039"/>
            <a:ext cx="49553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7" name="Grafik 6">
            <a:extLst>
              <a:ext uri="{FF2B5EF4-FFF2-40B4-BE49-F238E27FC236}">
                <a16:creationId xmlns:a16="http://schemas.microsoft.com/office/drawing/2014/main" id="{A2C25F0E-042F-7844-82EE-D293343A853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57839" y="6354184"/>
            <a:ext cx="698463" cy="380980"/>
          </a:xfrm>
          <a:prstGeom prst="rect">
            <a:avLst/>
          </a:prstGeom>
        </p:spPr>
      </p:pic>
      <p:pic>
        <p:nvPicPr>
          <p:cNvPr id="8"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7421" y="639649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35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Standard no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99640-E484-2240-9768-A2764FC25074}"/>
              </a:ext>
            </a:extLst>
          </p:cNvPr>
          <p:cNvSpPr>
            <a:spLocks noGrp="1"/>
          </p:cNvSpPr>
          <p:nvPr>
            <p:ph type="title" hasCustomPrompt="1"/>
          </p:nvPr>
        </p:nvSpPr>
        <p:spPr/>
        <p:txBody>
          <a:bodyPr/>
          <a:lstStyle/>
          <a:p>
            <a:r>
              <a:rPr lang="de-DE" dirty="0"/>
              <a:t>Edit title</a:t>
            </a:r>
          </a:p>
        </p:txBody>
      </p:sp>
      <p:sp>
        <p:nvSpPr>
          <p:cNvPr id="3" name="Inhaltsplatzhalter 2">
            <a:extLst>
              <a:ext uri="{FF2B5EF4-FFF2-40B4-BE49-F238E27FC236}">
                <a16:creationId xmlns:a16="http://schemas.microsoft.com/office/drawing/2014/main" id="{92D5E831-93C2-2C4E-88F8-F25F1F004466}"/>
              </a:ext>
            </a:extLst>
          </p:cNvPr>
          <p:cNvSpPr>
            <a:spLocks noGrp="1"/>
          </p:cNvSpPr>
          <p:nvPr>
            <p:ph idx="1" hasCustomPrompt="1"/>
          </p:nvPr>
        </p:nvSpPr>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Foliennummernplatzhalter 5">
            <a:extLst>
              <a:ext uri="{FF2B5EF4-FFF2-40B4-BE49-F238E27FC236}">
                <a16:creationId xmlns:a16="http://schemas.microsoft.com/office/drawing/2014/main" id="{35E75B81-6EB4-9147-B203-972AD3F92B70}"/>
              </a:ext>
            </a:extLst>
          </p:cNvPr>
          <p:cNvSpPr>
            <a:spLocks noGrp="1"/>
          </p:cNvSpPr>
          <p:nvPr>
            <p:ph type="sldNum" sz="quarter" idx="12"/>
          </p:nvPr>
        </p:nvSpPr>
        <p:spPr>
          <a:xfrm>
            <a:off x="5631541" y="6365973"/>
            <a:ext cx="640673"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6" name="Grafik 5">
            <a:extLst>
              <a:ext uri="{FF2B5EF4-FFF2-40B4-BE49-F238E27FC236}">
                <a16:creationId xmlns:a16="http://schemas.microsoft.com/office/drawing/2014/main" id="{67B1533B-A5B9-9B49-8D0F-B42B1D0A5F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873148" y="6330279"/>
            <a:ext cx="698463" cy="380980"/>
          </a:xfrm>
          <a:prstGeom prst="rect">
            <a:avLst/>
          </a:prstGeom>
        </p:spPr>
      </p:pic>
      <p:pic>
        <p:nvPicPr>
          <p:cNvPr id="7"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7318" y="6396889"/>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59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Compar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90B5CD19-A61F-5647-9625-5AB12FDC7B3B}"/>
              </a:ext>
            </a:extLst>
          </p:cNvPr>
          <p:cNvSpPr>
            <a:spLocks noGrp="1"/>
          </p:cNvSpPr>
          <p:nvPr>
            <p:ph sz="half" idx="2" hasCustomPrompt="1"/>
          </p:nvPr>
        </p:nvSpPr>
        <p:spPr>
          <a:xfrm>
            <a:off x="6266747" y="1825625"/>
            <a:ext cx="5304863" cy="435133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5">
            <a:extLst>
              <a:ext uri="{FF2B5EF4-FFF2-40B4-BE49-F238E27FC236}">
                <a16:creationId xmlns:a16="http://schemas.microsoft.com/office/drawing/2014/main" id="{51F8BCDB-D283-DD45-8912-C05669CEBF82}"/>
              </a:ext>
            </a:extLst>
          </p:cNvPr>
          <p:cNvSpPr>
            <a:spLocks noGrp="1"/>
          </p:cNvSpPr>
          <p:nvPr>
            <p:ph type="sldNum" sz="quarter" idx="12"/>
          </p:nvPr>
        </p:nvSpPr>
        <p:spPr>
          <a:xfrm>
            <a:off x="5791199" y="6394527"/>
            <a:ext cx="475547"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7" name="Grafik 6">
            <a:extLst>
              <a:ext uri="{FF2B5EF4-FFF2-40B4-BE49-F238E27FC236}">
                <a16:creationId xmlns:a16="http://schemas.microsoft.com/office/drawing/2014/main" id="{CD209F1A-4AF3-154A-963A-94C7D90D564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28811" y="6370905"/>
            <a:ext cx="698463" cy="380980"/>
          </a:xfrm>
          <a:prstGeom prst="rect">
            <a:avLst/>
          </a:prstGeom>
        </p:spPr>
      </p:pic>
      <p:pic>
        <p:nvPicPr>
          <p:cNvPr id="8"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39722" y="6431109"/>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44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Compar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a:solidFill>
            <a:srgbClr val="2FAA5C"/>
          </a:solidFill>
        </p:spPr>
        <p:txBody>
          <a:bodyPr lIns="180000" tIns="180000" bIns="108000"/>
          <a:lstStyle>
            <a:lvl1pPr marL="230188" indent="-222250">
              <a:lnSpc>
                <a:spcPts val="2400"/>
              </a:lnSpc>
              <a:spcAft>
                <a:spcPts val="1600"/>
              </a:spcAft>
              <a:buClr>
                <a:schemeClr val="bg1"/>
              </a:buClr>
              <a:buFont typeface="Arial" panose="020B0604020202020204" pitchFamily="34" charset="0"/>
              <a:buChar char="•"/>
              <a:tabLst/>
              <a:defRPr sz="1800">
                <a:solidFill>
                  <a:schemeClr val="bg1"/>
                </a:solidFill>
              </a:defRPr>
            </a:lvl1pPr>
            <a:lvl2pPr marL="585788" indent="-230188">
              <a:buClr>
                <a:schemeClr val="bg1"/>
              </a:buClr>
              <a:buFont typeface="Arial" panose="020B0604020202020204" pitchFamily="34" charset="0"/>
              <a:buChar char="•"/>
              <a:tabLst/>
              <a:defRPr sz="1600">
                <a:solidFill>
                  <a:schemeClr val="bg1"/>
                </a:solidFill>
              </a:defRPr>
            </a:lvl2pPr>
            <a:lvl3pPr marL="914400" indent="0">
              <a:buClr>
                <a:schemeClr val="bg1"/>
              </a:buClr>
              <a:buFont typeface="Arial" panose="020B0604020202020204" pitchFamily="34" charset="0"/>
              <a:buNone/>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de-DE" dirty="0"/>
              <a:t>Edit Text</a:t>
            </a:r>
          </a:p>
          <a:p>
            <a:pPr lvl="1"/>
            <a:r>
              <a:rPr lang="de-DE" dirty="0"/>
              <a:t>Zweite Ebene</a:t>
            </a:r>
          </a:p>
          <a:p>
            <a:pPr lvl="2"/>
            <a:endParaRPr lang="de-DE" dirty="0"/>
          </a:p>
        </p:txBody>
      </p:sp>
      <p:sp>
        <p:nvSpPr>
          <p:cNvPr id="9" name="Foliennummernplatzhalter 5">
            <a:extLst>
              <a:ext uri="{FF2B5EF4-FFF2-40B4-BE49-F238E27FC236}">
                <a16:creationId xmlns:a16="http://schemas.microsoft.com/office/drawing/2014/main" id="{51F8BCDB-D283-DD45-8912-C05669CEBF82}"/>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sp>
        <p:nvSpPr>
          <p:cNvPr id="10" name="Inhaltsplatzhalter 2">
            <a:extLst>
              <a:ext uri="{FF2B5EF4-FFF2-40B4-BE49-F238E27FC236}">
                <a16:creationId xmlns:a16="http://schemas.microsoft.com/office/drawing/2014/main" id="{B26CE6C9-FE93-044B-BC09-64962AE02AAC}"/>
              </a:ext>
            </a:extLst>
          </p:cNvPr>
          <p:cNvSpPr>
            <a:spLocks noGrp="1"/>
          </p:cNvSpPr>
          <p:nvPr>
            <p:ph sz="half" idx="13" hasCustomPrompt="1"/>
          </p:nvPr>
        </p:nvSpPr>
        <p:spPr>
          <a:xfrm>
            <a:off x="6266022" y="1825625"/>
            <a:ext cx="5304862" cy="4351338"/>
          </a:xfrm>
          <a:solidFill>
            <a:srgbClr val="B9D043"/>
          </a:solidFill>
        </p:spPr>
        <p:txBody>
          <a:bodyPr lIns="180000" tIns="180000" bIns="108000"/>
          <a:lstStyle>
            <a:lvl1pPr marL="230188" indent="-222250">
              <a:lnSpc>
                <a:spcPts val="2400"/>
              </a:lnSpc>
              <a:spcAft>
                <a:spcPts val="1600"/>
              </a:spcAft>
              <a:buClr>
                <a:schemeClr val="bg1"/>
              </a:buClr>
              <a:buFont typeface="Arial" panose="020B0604020202020204" pitchFamily="34" charset="0"/>
              <a:buChar char="•"/>
              <a:tabLst/>
              <a:defRPr sz="1800">
                <a:solidFill>
                  <a:schemeClr val="bg1"/>
                </a:solidFill>
              </a:defRPr>
            </a:lvl1pPr>
            <a:lvl2pPr marL="585788" indent="-230188">
              <a:buClr>
                <a:schemeClr val="bg1"/>
              </a:buClr>
              <a:buFont typeface="Arial" panose="020B0604020202020204" pitchFamily="34" charset="0"/>
              <a:buChar char="•"/>
              <a:tabLst/>
              <a:defRPr sz="1600">
                <a:solidFill>
                  <a:schemeClr val="bg1"/>
                </a:solidFill>
              </a:defRPr>
            </a:lvl2pPr>
            <a:lvl3pPr marL="914400" indent="0">
              <a:buClr>
                <a:schemeClr val="bg1"/>
              </a:buClr>
              <a:buFont typeface="Arial" panose="020B0604020202020204" pitchFamily="34" charset="0"/>
              <a:buNone/>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de-DE" dirty="0"/>
              <a:t>Edit Text</a:t>
            </a:r>
          </a:p>
          <a:p>
            <a:pPr lvl="1"/>
            <a:r>
              <a:rPr lang="de-DE" dirty="0"/>
              <a:t>Zweite Ebene</a:t>
            </a:r>
          </a:p>
          <a:p>
            <a:pPr lvl="2"/>
            <a:endParaRPr lang="de-DE" dirty="0"/>
          </a:p>
        </p:txBody>
      </p:sp>
      <p:pic>
        <p:nvPicPr>
          <p:cNvPr id="7" name="Grafik 6">
            <a:extLst>
              <a:ext uri="{FF2B5EF4-FFF2-40B4-BE49-F238E27FC236}">
                <a16:creationId xmlns:a16="http://schemas.microsoft.com/office/drawing/2014/main" id="{C66C21D9-8B8B-0F4C-9E1F-497C8C25B39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pic>
        <p:nvPicPr>
          <p:cNvPr id="8"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7023" y="11080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93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Highligh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p:spPr>
        <p:txBody>
          <a:bodyPr/>
          <a:lstStyle>
            <a:lvl1pPr marL="7938" indent="0">
              <a:lnSpc>
                <a:spcPts val="2600"/>
              </a:lnSpc>
              <a:spcAft>
                <a:spcPts val="1600"/>
              </a:spcAft>
              <a:buFontTx/>
              <a:buNone/>
              <a:defRPr sz="1800" baseline="0">
                <a:latin typeface="Roboto" panose="02000000000000000000" pitchFamily="2" charset="0"/>
              </a:defRPr>
            </a:lvl1pPr>
            <a:lvl2pPr>
              <a:defRPr sz="1800" baseline="0"/>
            </a:lvl2pPr>
            <a:lvl3pPr>
              <a:defRPr sz="1800" baseline="0"/>
            </a:lvl3pPr>
            <a:lvl4pPr>
              <a:defRPr sz="1800" baseline="0"/>
            </a:lvl4pPr>
            <a:lvl5pPr>
              <a:defRPr sz="1800" baseline="0"/>
            </a:lvl5pPr>
          </a:lstStyle>
          <a:p>
            <a:pPr lvl="0"/>
            <a:r>
              <a:rPr lang="de-DE" dirty="0"/>
              <a:t>Edit Text</a:t>
            </a:r>
          </a:p>
        </p:txBody>
      </p:sp>
      <p:sp>
        <p:nvSpPr>
          <p:cNvPr id="4" name="Inhaltsplatzhalter 3">
            <a:extLst>
              <a:ext uri="{FF2B5EF4-FFF2-40B4-BE49-F238E27FC236}">
                <a16:creationId xmlns:a16="http://schemas.microsoft.com/office/drawing/2014/main" id="{90B5CD19-A61F-5647-9625-5AB12FDC7B3B}"/>
              </a:ext>
            </a:extLst>
          </p:cNvPr>
          <p:cNvSpPr>
            <a:spLocks noGrp="1"/>
          </p:cNvSpPr>
          <p:nvPr>
            <p:ph sz="half" idx="2" hasCustomPrompt="1"/>
          </p:nvPr>
        </p:nvSpPr>
        <p:spPr>
          <a:xfrm>
            <a:off x="6266747" y="1825625"/>
            <a:ext cx="5304863" cy="4351338"/>
          </a:xfrm>
          <a:solidFill>
            <a:srgbClr val="F5F5F5"/>
          </a:solidFill>
        </p:spPr>
        <p:txBody>
          <a:bodyPr lIns="216000" tIns="216000" rIns="216000"/>
          <a:lstStyle>
            <a:lvl1pPr>
              <a:lnSpc>
                <a:spcPts val="2600"/>
              </a:lnSpc>
              <a:spcAft>
                <a:spcPts val="1200"/>
              </a:spcAft>
              <a:defRPr sz="1800"/>
            </a:lvl1pPr>
          </a:lstStyle>
          <a:p>
            <a:pPr lvl="0"/>
            <a:r>
              <a:rPr lang="de-DE" dirty="0"/>
              <a:t>Edit Text</a:t>
            </a:r>
          </a:p>
          <a:p>
            <a:pPr lvl="1"/>
            <a:r>
              <a:rPr lang="de-DE" dirty="0"/>
              <a:t>Zweite Ebene</a:t>
            </a:r>
          </a:p>
          <a:p>
            <a:pPr lvl="2"/>
            <a:r>
              <a:rPr lang="de-DE" dirty="0"/>
              <a:t>Dritte Ebene</a:t>
            </a:r>
          </a:p>
        </p:txBody>
      </p:sp>
      <p:sp>
        <p:nvSpPr>
          <p:cNvPr id="9" name="Foliennummernplatzhalter 5">
            <a:extLst>
              <a:ext uri="{FF2B5EF4-FFF2-40B4-BE49-F238E27FC236}">
                <a16:creationId xmlns:a16="http://schemas.microsoft.com/office/drawing/2014/main" id="{51F8BCDB-D283-DD45-8912-C05669CEBF82}"/>
              </a:ext>
            </a:extLst>
          </p:cNvPr>
          <p:cNvSpPr>
            <a:spLocks noGrp="1"/>
          </p:cNvSpPr>
          <p:nvPr>
            <p:ph type="sldNum" sz="quarter" idx="12"/>
          </p:nvPr>
        </p:nvSpPr>
        <p:spPr>
          <a:xfrm>
            <a:off x="5832273" y="6364632"/>
            <a:ext cx="510044"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a:t>
            </a:fld>
            <a:endParaRPr lang="de-DE" dirty="0"/>
          </a:p>
        </p:txBody>
      </p:sp>
      <p:pic>
        <p:nvPicPr>
          <p:cNvPr id="7" name="Grafik 6">
            <a:extLst>
              <a:ext uri="{FF2B5EF4-FFF2-40B4-BE49-F238E27FC236}">
                <a16:creationId xmlns:a16="http://schemas.microsoft.com/office/drawing/2014/main" id="{C2CF4602-F8A0-C34A-A034-4B62ECD820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74477" y="6392794"/>
            <a:ext cx="698463" cy="380980"/>
          </a:xfrm>
          <a:prstGeom prst="rect">
            <a:avLst/>
          </a:prstGeom>
        </p:spPr>
      </p:pic>
      <p:pic>
        <p:nvPicPr>
          <p:cNvPr id="8" name="Bild 10" descr="EU-logo.jp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30886" y="643510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02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889A915-358C-F143-B7BF-E5511E12B236}"/>
              </a:ext>
            </a:extLst>
          </p:cNvPr>
          <p:cNvSpPr>
            <a:spLocks noGrp="1"/>
          </p:cNvSpPr>
          <p:nvPr>
            <p:ph type="title"/>
          </p:nvPr>
        </p:nvSpPr>
        <p:spPr>
          <a:xfrm>
            <a:off x="590400" y="539015"/>
            <a:ext cx="10980484" cy="1151673"/>
          </a:xfrm>
          <a:prstGeom prst="rect">
            <a:avLst/>
          </a:prstGeom>
        </p:spPr>
        <p:txBody>
          <a:bodyPr vert="horz" lIns="91440" tIns="45720" rIns="91440" bIns="45720" rtlCol="0" anchor="t" anchorCtr="0">
            <a:noAutofit/>
          </a:bodyPr>
          <a:lstStyle/>
          <a:p>
            <a:r>
              <a:rPr lang="de-DE" dirty="0"/>
              <a:t>Edit Title</a:t>
            </a:r>
          </a:p>
        </p:txBody>
      </p:sp>
      <p:sp>
        <p:nvSpPr>
          <p:cNvPr id="3" name="Textplatzhalter 2">
            <a:extLst>
              <a:ext uri="{FF2B5EF4-FFF2-40B4-BE49-F238E27FC236}">
                <a16:creationId xmlns:a16="http://schemas.microsoft.com/office/drawing/2014/main" id="{294942E4-7333-854C-A610-D6B681264408}"/>
              </a:ext>
            </a:extLst>
          </p:cNvPr>
          <p:cNvSpPr>
            <a:spLocks noGrp="1"/>
          </p:cNvSpPr>
          <p:nvPr>
            <p:ph type="body" idx="1"/>
          </p:nvPr>
        </p:nvSpPr>
        <p:spPr>
          <a:xfrm>
            <a:off x="591127" y="1825625"/>
            <a:ext cx="10980484" cy="4351338"/>
          </a:xfrm>
          <a:prstGeom prst="rect">
            <a:avLst/>
          </a:prstGeom>
        </p:spPr>
        <p:txBody>
          <a:bodyPr vert="horz" lIns="91440" tIns="45720" rIns="91440" bIns="45720" rtlCol="0">
            <a:noAutofit/>
          </a:body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5264963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59" r:id="rId4"/>
    <p:sldLayoutId id="2147483661" r:id="rId5"/>
    <p:sldLayoutId id="2147483650" r:id="rId6"/>
    <p:sldLayoutId id="2147483652" r:id="rId7"/>
    <p:sldLayoutId id="2147483667" r:id="rId8"/>
    <p:sldLayoutId id="2147483666" r:id="rId9"/>
    <p:sldLayoutId id="2147483653" r:id="rId10"/>
    <p:sldLayoutId id="2147483664" r:id="rId11"/>
    <p:sldLayoutId id="2147483665" r:id="rId12"/>
    <p:sldLayoutId id="2147483662" r:id="rId13"/>
    <p:sldLayoutId id="2147483669" r:id="rId14"/>
    <p:sldLayoutId id="2147483654" r:id="rId15"/>
    <p:sldLayoutId id="2147483668" r:id="rId16"/>
    <p:sldLayoutId id="2147483655" r:id="rId17"/>
  </p:sldLayoutIdLst>
  <p:hf hdr="0" ftr="0" dt="0"/>
  <p:txStyles>
    <p:titleStyle>
      <a:lvl1pPr algn="l" defTabSz="914400" rtl="0" eaLnBrk="1" latinLnBrk="0" hangingPunct="1">
        <a:lnSpc>
          <a:spcPct val="90000"/>
        </a:lnSpc>
        <a:spcBef>
          <a:spcPct val="0"/>
        </a:spcBef>
        <a:buNone/>
        <a:defRPr sz="3200" kern="1200" cap="all" baseline="0">
          <a:solidFill>
            <a:srgbClr val="26AA5F"/>
          </a:solidFill>
          <a:latin typeface="Roboto Light" panose="02000000000000000000" pitchFamily="2" charset="0"/>
          <a:ea typeface="+mj-ea"/>
          <a:cs typeface="+mj-cs"/>
        </a:defRPr>
      </a:lvl1pPr>
    </p:titleStyle>
    <p:bodyStyle>
      <a:lvl1pPr marL="312738" indent="-304800" algn="l" defTabSz="914400" rtl="0" eaLnBrk="1" latinLnBrk="0" hangingPunct="1">
        <a:lnSpc>
          <a:spcPts val="2600"/>
        </a:lnSpc>
        <a:spcBef>
          <a:spcPts val="0"/>
        </a:spcBef>
        <a:spcAft>
          <a:spcPts val="1600"/>
        </a:spcAft>
        <a:buFontTx/>
        <a:buBlip>
          <a:blip r:embed="rId19">
            <a:extLst>
              <a:ext uri="{96DAC541-7B7A-43D3-8B79-37D633B846F1}">
                <asvg:svgBlip xmlns:asvg="http://schemas.microsoft.com/office/drawing/2016/SVG/main" r:embed="rId20"/>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a:p>
        </p:txBody>
      </p:sp>
      <p:sp>
        <p:nvSpPr>
          <p:cNvPr id="5" name="Fußzeilenplatzhalt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A4EEC-8F21-411B-949C-B0615E3D79CC}" type="slidenum">
              <a:rPr lang="de-AT" smtClean="0"/>
              <a:t>‹N°›</a:t>
            </a:fld>
            <a:endParaRPr lang="de-AT"/>
          </a:p>
        </p:txBody>
      </p:sp>
    </p:spTree>
    <p:extLst>
      <p:ext uri="{BB962C8B-B14F-4D97-AF65-F5344CB8AC3E}">
        <p14:creationId xmlns:p14="http://schemas.microsoft.com/office/powerpoint/2010/main" val="30304569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3.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slideLayout" Target="../slideLayouts/slideLayout7.xml"/><Relationship Id="rId2" Type="http://schemas.openxmlformats.org/officeDocument/2006/relationships/tags" Target="../tags/tag53.xml"/><Relationship Id="rId16" Type="http://schemas.openxmlformats.org/officeDocument/2006/relationships/image" Target="../media/image15.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image" Target="../media/image14.jpeg"/><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1.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slideLayout" Target="../slideLayouts/slideLayout7.xml"/><Relationship Id="rId2" Type="http://schemas.openxmlformats.org/officeDocument/2006/relationships/tags" Target="../tags/tag64.xml"/><Relationship Id="rId16" Type="http://schemas.openxmlformats.org/officeDocument/2006/relationships/image" Target="../media/image17.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image" Target="../media/image16.jpeg"/><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hyperlink" Target="https://eur-lex.europa.eu/legal-content/FR/TXT/PDF/?uri=CELEX:32019R2016&amp;from=EN"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7.xml"/><Relationship Id="rId5" Type="http://schemas.openxmlformats.org/officeDocument/2006/relationships/tags" Target="../tags/tag78.xml"/><Relationship Id="rId4" Type="http://schemas.openxmlformats.org/officeDocument/2006/relationships/tags" Target="../tags/tag77.xml"/></Relationships>
</file>

<file path=ppt/slides/_rels/slide13.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1.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slideLayout" Target="../slideLayouts/slideLayout7.xml"/><Relationship Id="rId2" Type="http://schemas.openxmlformats.org/officeDocument/2006/relationships/tags" Target="../tags/tag80.xml"/><Relationship Id="rId16" Type="http://schemas.openxmlformats.org/officeDocument/2006/relationships/image" Target="../media/image19.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image" Target="../media/image18.jpeg"/><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hyperlink" Target="https://eur-lex.europa.eu/legal-content/FR/TXT/PDF/?uri=CELEX:32019R2017&amp;from=EN"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5" Type="http://schemas.openxmlformats.org/officeDocument/2006/relationships/tags" Target="../tags/tag94.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1.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slideLayout" Target="../slideLayouts/slideLayout7.xml"/><Relationship Id="rId2" Type="http://schemas.openxmlformats.org/officeDocument/2006/relationships/tags" Target="../tags/tag96.xml"/><Relationship Id="rId16" Type="http://schemas.openxmlformats.org/officeDocument/2006/relationships/image" Target="../media/image21.png"/><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image" Target="../media/image20.jpeg"/><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hyperlink" Target="https://eur-lex.europa.eu/legal-content/FR/TXT/?uri=OJ:L:2010:314:TOC" TargetMode="Externa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7.xml"/><Relationship Id="rId5" Type="http://schemas.openxmlformats.org/officeDocument/2006/relationships/tags" Target="../tags/tag110.xml"/><Relationship Id="rId4" Type="http://schemas.openxmlformats.org/officeDocument/2006/relationships/tags" Target="../tags/tag109.xml"/></Relationships>
</file>

<file path=ppt/slides/_rels/slide17.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1.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slideLayout" Target="../slideLayouts/slideLayout7.xml"/><Relationship Id="rId2" Type="http://schemas.openxmlformats.org/officeDocument/2006/relationships/tags" Target="../tags/tag112.xml"/><Relationship Id="rId16" Type="http://schemas.openxmlformats.org/officeDocument/2006/relationships/image" Target="../media/image23.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image" Target="../media/image22.jpeg"/><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hyperlink" Target="https://eur-lex.europa.eu/legal-content/FR/TXT/PDF/?uri=CELEX:32019R2014&amp;from=EN" TargetMode="Externa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7.xml"/><Relationship Id="rId5" Type="http://schemas.openxmlformats.org/officeDocument/2006/relationships/tags" Target="../tags/tag126.xml"/><Relationship Id="rId4" Type="http://schemas.openxmlformats.org/officeDocument/2006/relationships/tags" Target="../tags/tag125.xml"/></Relationships>
</file>

<file path=ppt/slides/_rels/slide1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1.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slideLayout" Target="../slideLayouts/slideLayout7.xml"/><Relationship Id="rId2" Type="http://schemas.openxmlformats.org/officeDocument/2006/relationships/tags" Target="../tags/tag128.xml"/><Relationship Id="rId16" Type="http://schemas.openxmlformats.org/officeDocument/2006/relationships/image" Target="../media/image25.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image" Target="../media/image24.jpeg"/><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eur-lex.europa.eu/legal-content/FR/TXT/?uri=CELEX:32019R2013" TargetMode="External"/><Relationship Id="rId3" Type="http://schemas.openxmlformats.org/officeDocument/2006/relationships/tags" Target="../tags/tag140.xml"/><Relationship Id="rId7" Type="http://schemas.openxmlformats.org/officeDocument/2006/relationships/hyperlink" Target="https://eur-lex.europa.eu/legal-content/FR/TXT/PDF/?uri=CELEX:32019R2013&amp;from=EN" TargetMode="Externa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tags" Target="../tags/tag141.xml"/></Relationships>
</file>

<file path=ppt/slides/_rels/slide21.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image" Target="../media/image1.png"/><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slideLayout" Target="../slideLayouts/slideLayout7.xml"/><Relationship Id="rId2" Type="http://schemas.openxmlformats.org/officeDocument/2006/relationships/tags" Target="../tags/tag144.xml"/><Relationship Id="rId16" Type="http://schemas.openxmlformats.org/officeDocument/2006/relationships/image" Target="../media/image27.png"/><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image" Target="../media/image26.jpeg"/><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image" Target="../media/image2.svg"/></Relationships>
</file>

<file path=ppt/slides/_rels/slide22.xml.rels><?xml version="1.0" encoding="UTF-8" standalone="yes"?>
<Relationships xmlns="http://schemas.openxmlformats.org/package/2006/relationships"><Relationship Id="rId8" Type="http://schemas.openxmlformats.org/officeDocument/2006/relationships/hyperlink" Target="https://eur-lex.europa.eu/legal-content/FR/TXT/?qid=1575537561243&amp;uri=CELEX%3A32019R2015" TargetMode="External"/><Relationship Id="rId3" Type="http://schemas.openxmlformats.org/officeDocument/2006/relationships/tags" Target="../tags/tag156.xml"/><Relationship Id="rId7" Type="http://schemas.openxmlformats.org/officeDocument/2006/relationships/hyperlink" Target="https://eur-lex.europa.eu/legal-content/FR/TXT/PDF/?uri=CELEX:32019R2015&amp;from=EN" TargetMode="Externa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7.xml"/><Relationship Id="rId5" Type="http://schemas.openxmlformats.org/officeDocument/2006/relationships/tags" Target="../tags/tag158.xml"/><Relationship Id="rId4" Type="http://schemas.openxmlformats.org/officeDocument/2006/relationships/tags" Target="../tags/tag157.xml"/></Relationships>
</file>

<file path=ppt/slides/_rels/slide23.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image" Target="../media/image29.png"/><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tags" Target="../tags/tag160.xml"/><Relationship Id="rId16" Type="http://schemas.openxmlformats.org/officeDocument/2006/relationships/image" Target="../media/image32.png"/><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slideLayout" Target="../slideLayouts/slideLayout7.xml"/><Relationship Id="rId5" Type="http://schemas.openxmlformats.org/officeDocument/2006/relationships/tags" Target="../tags/tag163.xml"/><Relationship Id="rId15" Type="http://schemas.openxmlformats.org/officeDocument/2006/relationships/image" Target="../media/image31.png"/><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34.jpeg"/><Relationship Id="rId5" Type="http://schemas.openxmlformats.org/officeDocument/2006/relationships/slideLayout" Target="../slideLayouts/slideLayout5.xml"/><Relationship Id="rId4" Type="http://schemas.openxmlformats.org/officeDocument/2006/relationships/tags" Target="../tags/tag172.xml"/></Relationships>
</file>

<file path=ppt/slides/_rels/slide25.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image" Target="../media/image2.svg"/><Relationship Id="rId2" Type="http://schemas.openxmlformats.org/officeDocument/2006/relationships/tags" Target="../tags/tag174.xml"/><Relationship Id="rId16" Type="http://schemas.openxmlformats.org/officeDocument/2006/relationships/image" Target="../media/image1.png"/><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slideLayout" Target="../slideLayouts/slideLayout7.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s>
</file>

<file path=ppt/slides/_rels/slide26.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image" Target="../media/image2.svg"/><Relationship Id="rId2" Type="http://schemas.openxmlformats.org/officeDocument/2006/relationships/tags" Target="../tags/tag188.xml"/><Relationship Id="rId16" Type="http://schemas.openxmlformats.org/officeDocument/2006/relationships/image" Target="../media/image1.png"/><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slideLayout" Target="../slideLayouts/slideLayout7.xml"/><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s>
</file>

<file path=ppt/slides/_rels/slide27.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2" Type="http://schemas.openxmlformats.org/officeDocument/2006/relationships/tags" Target="../tags/tag202.xml"/><Relationship Id="rId16" Type="http://schemas.openxmlformats.org/officeDocument/2006/relationships/image" Target="../media/image2.sv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1.png"/><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18" Type="http://schemas.openxmlformats.org/officeDocument/2006/relationships/tags" Target="../tags/tag238.xml"/><Relationship Id="rId3" Type="http://schemas.openxmlformats.org/officeDocument/2006/relationships/tags" Target="../tags/tag223.xml"/><Relationship Id="rId21" Type="http://schemas.openxmlformats.org/officeDocument/2006/relationships/slideLayout" Target="../slideLayouts/slideLayout7.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image" Target="../media/image2.svg"/><Relationship Id="rId10" Type="http://schemas.openxmlformats.org/officeDocument/2006/relationships/tags" Target="../tags/tag230.xml"/><Relationship Id="rId19" Type="http://schemas.openxmlformats.org/officeDocument/2006/relationships/tags" Target="../tags/tag239.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jpeg"/><Relationship Id="rId5" Type="http://schemas.openxmlformats.org/officeDocument/2006/relationships/slideLayout" Target="../slideLayouts/slideLayout5.xml"/><Relationship Id="rId4" Type="http://schemas.openxmlformats.org/officeDocument/2006/relationships/tags" Target="../tags/tag17.xml"/></Relationships>
</file>

<file path=ppt/slides/_rels/slide30.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tags" Target="../tags/tag253.xml"/><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tags" Target="../tags/tag252.xml"/><Relationship Id="rId17" Type="http://schemas.openxmlformats.org/officeDocument/2006/relationships/image" Target="../media/image2.svg"/><Relationship Id="rId2" Type="http://schemas.openxmlformats.org/officeDocument/2006/relationships/tags" Target="../tags/tag242.xml"/><Relationship Id="rId16" Type="http://schemas.openxmlformats.org/officeDocument/2006/relationships/image" Target="../media/image1.png"/><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tags" Target="../tags/tag251.xml"/><Relationship Id="rId5" Type="http://schemas.openxmlformats.org/officeDocument/2006/relationships/tags" Target="../tags/tag245.xml"/><Relationship Id="rId15" Type="http://schemas.openxmlformats.org/officeDocument/2006/relationships/slideLayout" Target="../slideLayouts/slideLayout7.xml"/><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tags" Target="../tags/tag254.xml"/></Relationships>
</file>

<file path=ppt/slides/_rels/slide31.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hyperlink" Target="https://ec.europa.eu/info/energy-climate-change-environment/standards-tools-and-labels/products-labelling-rules-and-requirements/energy-label-and-ecodesign/product-database_fr" TargetMode="External"/><Relationship Id="rId4"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36.jpeg"/><Relationship Id="rId5" Type="http://schemas.openxmlformats.org/officeDocument/2006/relationships/slideLayout" Target="../slideLayouts/slideLayout5.xml"/><Relationship Id="rId4" Type="http://schemas.openxmlformats.org/officeDocument/2006/relationships/tags" Target="../tags/tag267.xml"/></Relationships>
</file>

<file path=ppt/slides/_rels/slide35.xml.rels><?xml version="1.0" encoding="UTF-8" standalone="yes"?>
<Relationships xmlns="http://schemas.openxmlformats.org/package/2006/relationships"><Relationship Id="rId8" Type="http://schemas.openxmlformats.org/officeDocument/2006/relationships/hyperlink" Target="https://fr.label2020.eu/" TargetMode="External"/><Relationship Id="rId3" Type="http://schemas.openxmlformats.org/officeDocument/2006/relationships/tags" Target="../tags/tag270.xml"/><Relationship Id="rId7" Type="http://schemas.openxmlformats.org/officeDocument/2006/relationships/image" Target="../media/image37.jpeg"/><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Layout" Target="../slideLayouts/slideLayout11.xml"/><Relationship Id="rId5" Type="http://schemas.openxmlformats.org/officeDocument/2006/relationships/tags" Target="../tags/tag272.xml"/><Relationship Id="rId4" Type="http://schemas.openxmlformats.org/officeDocument/2006/relationships/tags" Target="../tags/tag271.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hyperlink" Target="https://fr.label2020.eu/fileadmin/fr/label-guide-retailer-FR.pdf" TargetMode="Externa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image" Target="../media/image39.jpe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hyperlink" Target="http://www.label2020.eu/services/for-retailers-and-suppliers/faqs/" TargetMode="External"/><Relationship Id="rId5" Type="http://schemas.openxmlformats.org/officeDocument/2006/relationships/tags" Target="../tags/tag277.xml"/><Relationship Id="rId10" Type="http://schemas.openxmlformats.org/officeDocument/2006/relationships/hyperlink" Target="https://fr.label2020.eu/informations/detaillants-et-fournisseurs/foire-aux-questions/" TargetMode="External"/><Relationship Id="rId4" Type="http://schemas.openxmlformats.org/officeDocument/2006/relationships/tags" Target="../tags/tag276.xml"/><Relationship Id="rId9" Type="http://schemas.openxmlformats.org/officeDocument/2006/relationships/image" Target="../media/image38.jpeg"/></Relationships>
</file>

<file path=ppt/slides/_rels/slide3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282.xml"/><Relationship Id="rId7" Type="http://schemas.openxmlformats.org/officeDocument/2006/relationships/hyperlink" Target="https://www.ademe.fr/sites/default/files/assets/documents/infographie-revision-etiquette-energie.pdf" TargetMode="Externa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slideLayout" Target="../slideLayouts/slideLayout11.xml"/><Relationship Id="rId5" Type="http://schemas.openxmlformats.org/officeDocument/2006/relationships/tags" Target="../tags/tag284.xml"/><Relationship Id="rId4" Type="http://schemas.openxmlformats.org/officeDocument/2006/relationships/tags" Target="../tags/tag283.xml"/></Relationships>
</file>

<file path=ppt/slides/_rels/slide38.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image" Target="../media/image36.jpeg"/><Relationship Id="rId5" Type="http://schemas.openxmlformats.org/officeDocument/2006/relationships/slideLayout" Target="../slideLayouts/slideLayout5.xml"/><Relationship Id="rId4" Type="http://schemas.openxmlformats.org/officeDocument/2006/relationships/tags" Target="../tags/tag288.xml"/></Relationships>
</file>

<file path=ppt/slides/_rels/slide39.xml.rels><?xml version="1.0" encoding="UTF-8" standalone="yes"?>
<Relationships xmlns="http://schemas.openxmlformats.org/package/2006/relationships"><Relationship Id="rId3" Type="http://schemas.openxmlformats.org/officeDocument/2006/relationships/tags" Target="../tags/tag291.xml"/><Relationship Id="rId7" Type="http://schemas.openxmlformats.org/officeDocument/2006/relationships/image" Target="../media/image41.jp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11.xml"/><Relationship Id="rId5" Type="http://schemas.openxmlformats.org/officeDocument/2006/relationships/tags" Target="../tags/tag293.xml"/><Relationship Id="rId4" Type="http://schemas.openxmlformats.org/officeDocument/2006/relationships/tags" Target="../tags/tag292.xml"/></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20.xml"/><Relationship Id="rId7" Type="http://schemas.openxmlformats.org/officeDocument/2006/relationships/image" Target="../media/image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9.xml"/><Relationship Id="rId5" Type="http://schemas.openxmlformats.org/officeDocument/2006/relationships/tags" Target="../tags/tag22.xml"/><Relationship Id="rId4" Type="http://schemas.openxmlformats.org/officeDocument/2006/relationships/tags" Target="../tags/tag21.xml"/></Relationships>
</file>

<file path=ppt/slides/_rels/slide40.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tags" Target="../tags/tag296.xml"/><Relationship Id="rId21" Type="http://schemas.openxmlformats.org/officeDocument/2006/relationships/image" Target="../media/image52.emf"/><Relationship Id="rId7" Type="http://schemas.openxmlformats.org/officeDocument/2006/relationships/tags" Target="../tags/tag300.xml"/><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tags" Target="../tags/tag295.xml"/><Relationship Id="rId16" Type="http://schemas.openxmlformats.org/officeDocument/2006/relationships/image" Target="../media/image47.png"/><Relationship Id="rId20" Type="http://schemas.openxmlformats.org/officeDocument/2006/relationships/image" Target="../media/image51.emf"/><Relationship Id="rId29" Type="http://schemas.openxmlformats.org/officeDocument/2006/relationships/image" Target="../media/image60.png"/><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jpeg"/><Relationship Id="rId5" Type="http://schemas.openxmlformats.org/officeDocument/2006/relationships/tags" Target="../tags/tag298.xml"/><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slideLayout" Target="../slideLayouts/slideLayout6.xml"/><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tags" Target="../tags/tag305.xml"/><Relationship Id="rId7" Type="http://schemas.openxmlformats.org/officeDocument/2006/relationships/image" Target="../media/image64.jpeg"/><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slideLayout" Target="../slideLayouts/slideLayout10.xml"/><Relationship Id="rId5" Type="http://schemas.openxmlformats.org/officeDocument/2006/relationships/tags" Target="../tags/tag307.xml"/><Relationship Id="rId4" Type="http://schemas.openxmlformats.org/officeDocument/2006/relationships/tags" Target="../tags/tag306.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http://www.guidetopten.fr/" TargetMode="External"/><Relationship Id="rId5" Type="http://schemas.openxmlformats.org/officeDocument/2006/relationships/slideLayout" Target="../slideLayouts/slideLayout6.xml"/><Relationship Id="rId4"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2.png"/><Relationship Id="rId5" Type="http://schemas.openxmlformats.org/officeDocument/2006/relationships/tags" Target="../tags/tag36.xml"/><Relationship Id="rId10" Type="http://schemas.openxmlformats.org/officeDocument/2006/relationships/slideLayout" Target="../slideLayouts/slideLayout7.xml"/><Relationship Id="rId4" Type="http://schemas.openxmlformats.org/officeDocument/2006/relationships/tags" Target="../tags/tag35.xml"/><Relationship Id="rId9"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Layout" Target="../slideLayouts/slideLayout10.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3.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5.xml"/><Relationship Id="rId5" Type="http://schemas.openxmlformats.org/officeDocument/2006/relationships/tags" Target="../tags/tag51.xml"/><Relationship Id="rId4"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A1CEA2DC-0F76-D148-A8C4-6E69D19476A2}"/>
              </a:ext>
            </a:extLst>
          </p:cNvPr>
          <p:cNvPicPr>
            <a:picLocks noGrp="1" noChangeAspect="1"/>
          </p:cNvPicPr>
          <p:nvPr>
            <p:ph type="pic" sz="quarter" idx="13"/>
            <p:custDataLst>
              <p:tags r:id="rId1"/>
            </p:custDataLst>
          </p:nvPr>
        </p:nvPicPr>
        <p:blipFill>
          <a:blip r:embed="rId7" cstate="screen">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65EF5FCA-C3DD-4444-BDF5-F847222D0B99}"/>
              </a:ext>
            </a:extLst>
          </p:cNvPr>
          <p:cNvSpPr>
            <a:spLocks noGrp="1"/>
          </p:cNvSpPr>
          <p:nvPr>
            <p:ph type="body" sz="quarter" idx="20"/>
            <p:custDataLst>
              <p:tags r:id="rId2"/>
            </p:custDataLst>
          </p:nvPr>
        </p:nvSpPr>
        <p:spPr/>
        <p:txBody>
          <a:bodyPr/>
          <a:lstStyle/>
          <a:p>
            <a:r>
              <a:rPr lang="fr-FR" dirty="0"/>
              <a:t>		ADEME – Agence de la transition écologique  </a:t>
            </a:r>
          </a:p>
        </p:txBody>
      </p:sp>
      <p:sp>
        <p:nvSpPr>
          <p:cNvPr id="4" name="Titel 3">
            <a:extLst>
              <a:ext uri="{FF2B5EF4-FFF2-40B4-BE49-F238E27FC236}">
                <a16:creationId xmlns:a16="http://schemas.microsoft.com/office/drawing/2014/main" id="{DEE2AF1D-5E1F-2240-B962-B714CB1C02FD}"/>
              </a:ext>
            </a:extLst>
          </p:cNvPr>
          <p:cNvSpPr>
            <a:spLocks noGrp="1"/>
          </p:cNvSpPr>
          <p:nvPr>
            <p:ph type="title"/>
            <p:custDataLst>
              <p:tags r:id="rId3"/>
            </p:custDataLst>
          </p:nvPr>
        </p:nvSpPr>
        <p:spPr>
          <a:xfrm>
            <a:off x="591097" y="4011495"/>
            <a:ext cx="6910533" cy="921735"/>
          </a:xfrm>
        </p:spPr>
        <p:txBody>
          <a:bodyPr/>
          <a:lstStyle/>
          <a:p>
            <a:r>
              <a:rPr lang="fr-FR" sz="3100" dirty="0"/>
              <a:t>nouvelle étiquette énergie :</a:t>
            </a:r>
          </a:p>
        </p:txBody>
      </p:sp>
      <p:sp>
        <p:nvSpPr>
          <p:cNvPr id="5" name="Textplatzhalter 4">
            <a:extLst>
              <a:ext uri="{FF2B5EF4-FFF2-40B4-BE49-F238E27FC236}">
                <a16:creationId xmlns:a16="http://schemas.microsoft.com/office/drawing/2014/main" id="{D073061C-9820-BC48-9902-806E86448CC1}"/>
              </a:ext>
            </a:extLst>
          </p:cNvPr>
          <p:cNvSpPr>
            <a:spLocks noGrp="1"/>
          </p:cNvSpPr>
          <p:nvPr>
            <p:ph type="body" sz="quarter" idx="11"/>
            <p:custDataLst>
              <p:tags r:id="rId4"/>
            </p:custDataLst>
          </p:nvPr>
        </p:nvSpPr>
        <p:spPr>
          <a:xfrm>
            <a:off x="591067" y="4936412"/>
            <a:ext cx="7532001" cy="921735"/>
          </a:xfrm>
        </p:spPr>
        <p:txBody>
          <a:bodyPr/>
          <a:lstStyle/>
          <a:p>
            <a:r>
              <a:rPr lang="fr-FR" sz="3100" dirty="0"/>
              <a:t>PRÉSENTATION AUX DISTRIBUTEURS</a:t>
            </a:r>
          </a:p>
        </p:txBody>
      </p:sp>
      <p:pic>
        <p:nvPicPr>
          <p:cNvPr id="8" name="Bild 10" descr="EU-logo.jpg"/>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11547023" y="11080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2534" y="5986440"/>
            <a:ext cx="1352668" cy="690585"/>
          </a:xfrm>
          <a:prstGeom prst="rect">
            <a:avLst/>
          </a:prstGeom>
        </p:spPr>
      </p:pic>
    </p:spTree>
    <p:extLst>
      <p:ext uri="{BB962C8B-B14F-4D97-AF65-F5344CB8AC3E}">
        <p14:creationId xmlns:p14="http://schemas.microsoft.com/office/powerpoint/2010/main" val="30389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405747" y="292272"/>
            <a:ext cx="10980484" cy="1151673"/>
          </a:xfrm>
        </p:spPr>
        <p:txBody>
          <a:bodyPr/>
          <a:lstStyle/>
          <a:p>
            <a:r>
              <a:rPr lang="fr-FR" sz="3100" dirty="0"/>
              <a:t>Nouvelle étiquette pour les réfrigérateurs et congélateurs</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10</a:t>
            </a:fld>
            <a:endParaRPr lang="de-DE"/>
          </a:p>
        </p:txBody>
      </p:sp>
      <p:sp>
        <p:nvSpPr>
          <p:cNvPr id="11" name="Inhaltsplatzhalter 4">
            <a:extLst>
              <a:ext uri="{FF2B5EF4-FFF2-40B4-BE49-F238E27FC236}">
                <a16:creationId xmlns:a16="http://schemas.microsoft.com/office/drawing/2014/main" id="{938BBD6A-86CE-6F49-B5EF-B68D068D1BFC}"/>
              </a:ext>
            </a:extLst>
          </p:cNvPr>
          <p:cNvSpPr txBox="1">
            <a:spLocks/>
          </p:cNvSpPr>
          <p:nvPr>
            <p:custDataLst>
              <p:tags r:id="rId5"/>
            </p:custDataLst>
          </p:nvPr>
        </p:nvSpPr>
        <p:spPr>
          <a:xfrm>
            <a:off x="7444761" y="1870418"/>
            <a:ext cx="4497774" cy="3225365"/>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fr-FR" dirty="0">
                <a:solidFill>
                  <a:schemeClr val="bg1"/>
                </a:solidFill>
              </a:rPr>
              <a:t>Différences avec l’ancienne étiquette</a:t>
            </a:r>
          </a:p>
          <a:p>
            <a:pPr>
              <a:buFont typeface="Arial" panose="020B0604020202020204" pitchFamily="34" charset="0"/>
              <a:buChar char="•"/>
            </a:pPr>
            <a:r>
              <a:rPr lang="fr-FR" dirty="0">
                <a:solidFill>
                  <a:schemeClr val="bg1"/>
                </a:solidFill>
              </a:rPr>
              <a:t>Nouvelle icône pour les compartiments pour denrées hautement périssables et non congelées</a:t>
            </a:r>
          </a:p>
          <a:p>
            <a:pPr>
              <a:buFont typeface="Arial" panose="020B0604020202020204" pitchFamily="34" charset="0"/>
              <a:buChar char="•"/>
            </a:pPr>
            <a:r>
              <a:rPr lang="fr-FR" dirty="0">
                <a:solidFill>
                  <a:schemeClr val="bg1"/>
                </a:solidFill>
              </a:rPr>
              <a:t>Nouvelle icône pour les émissions de bruit et nouvelle indication de la classe d’émission de bruit </a:t>
            </a:r>
          </a:p>
          <a:p>
            <a:endParaRPr lang="de-DE" dirty="0"/>
          </a:p>
        </p:txBody>
      </p:sp>
      <p:grpSp>
        <p:nvGrpSpPr>
          <p:cNvPr id="12" name="Gruppieren 11"/>
          <p:cNvGrpSpPr/>
          <p:nvPr>
            <p:custDataLst>
              <p:tags r:id="rId6"/>
            </p:custDataLst>
          </p:nvPr>
        </p:nvGrpSpPr>
        <p:grpSpPr>
          <a:xfrm>
            <a:off x="418607" y="1378255"/>
            <a:ext cx="6956777" cy="5306046"/>
            <a:chOff x="1423373" y="1104899"/>
            <a:chExt cx="6956777" cy="5306046"/>
          </a:xfrm>
        </p:grpSpPr>
        <p:pic>
          <p:nvPicPr>
            <p:cNvPr id="13" name="Picture 2" descr="Y:\_2019\19.006_ka_topprodukte19\2_New_Labels\Labels_FRIDGE_simple.jp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3203848" y="1104899"/>
              <a:ext cx="2701652" cy="48672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13"/>
            <p:cNvCxnSpPr/>
            <p:nvPr/>
          </p:nvCxnSpPr>
          <p:spPr>
            <a:xfrm>
              <a:off x="4427984" y="2741687"/>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2627784" y="378904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V="1">
              <a:off x="5364088" y="4651623"/>
              <a:ext cx="576000" cy="1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2627784" y="4651623"/>
              <a:ext cx="1152128" cy="1513"/>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feld 18"/>
            <p:cNvSpPr txBox="1"/>
            <p:nvPr/>
          </p:nvSpPr>
          <p:spPr>
            <a:xfrm>
              <a:off x="5940152" y="2615220"/>
              <a:ext cx="2312562" cy="46166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Échelle d’efficacité énergétique de A à G</a:t>
              </a:r>
            </a:p>
          </p:txBody>
        </p:sp>
        <p:sp>
          <p:nvSpPr>
            <p:cNvPr id="19" name="Textfeld 20"/>
            <p:cNvSpPr txBox="1"/>
            <p:nvPr/>
          </p:nvSpPr>
          <p:spPr>
            <a:xfrm>
              <a:off x="1423373" y="3481280"/>
              <a:ext cx="1841035"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Consommation annuelle d’énergie (kWh) </a:t>
              </a:r>
            </a:p>
            <a:p>
              <a:endParaRPr lang="fr-FR" sz="1200" dirty="0">
                <a:latin typeface="Roboto" panose="02000000000000000000" pitchFamily="2" charset="0"/>
                <a:ea typeface="Roboto" panose="02000000000000000000" pitchFamily="2" charset="0"/>
              </a:endParaRPr>
            </a:p>
          </p:txBody>
        </p:sp>
        <p:sp>
          <p:nvSpPr>
            <p:cNvPr id="20" name="Textfeld 21"/>
            <p:cNvSpPr txBox="1"/>
            <p:nvPr/>
          </p:nvSpPr>
          <p:spPr>
            <a:xfrm>
              <a:off x="5965308" y="4060229"/>
              <a:ext cx="2414842" cy="138499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Somme des volumes des compartiments pour denrées hautement périssables et des compartiments pour denrées non congelées (litres) </a:t>
              </a:r>
            </a:p>
            <a:p>
              <a:r>
                <a:rPr lang="fr-FR" sz="1200" dirty="0">
                  <a:latin typeface="Roboto" panose="02000000000000000000" pitchFamily="2" charset="0"/>
                  <a:ea typeface="Roboto" panose="02000000000000000000" pitchFamily="2" charset="0"/>
                </a:rPr>
                <a:t> </a:t>
              </a:r>
            </a:p>
            <a:p>
              <a:endParaRPr lang="fr-FR" sz="1200" dirty="0">
                <a:latin typeface="Roboto" panose="02000000000000000000" pitchFamily="2" charset="0"/>
                <a:ea typeface="Roboto" panose="02000000000000000000" pitchFamily="2" charset="0"/>
              </a:endParaRPr>
            </a:p>
          </p:txBody>
        </p:sp>
        <p:sp>
          <p:nvSpPr>
            <p:cNvPr id="21" name="Textfeld 22"/>
            <p:cNvSpPr txBox="1"/>
            <p:nvPr/>
          </p:nvSpPr>
          <p:spPr>
            <a:xfrm>
              <a:off x="1494396" y="4149080"/>
              <a:ext cx="1231841" cy="138499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Somme des volumes des compartiments pour denrées congelées (litres)</a:t>
              </a:r>
            </a:p>
            <a:p>
              <a:endParaRPr lang="fr-FR" sz="1200" dirty="0">
                <a:latin typeface="Roboto" panose="02000000000000000000" pitchFamily="2" charset="0"/>
                <a:ea typeface="Roboto" panose="02000000000000000000" pitchFamily="2" charset="0"/>
              </a:endParaRPr>
            </a:p>
          </p:txBody>
        </p:sp>
        <p:sp>
          <p:nvSpPr>
            <p:cNvPr id="22" name="Textfeld 23"/>
            <p:cNvSpPr txBox="1"/>
            <p:nvPr/>
          </p:nvSpPr>
          <p:spPr>
            <a:xfrm>
              <a:off x="3691771" y="5949280"/>
              <a:ext cx="3187091" cy="461665"/>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Émissions de bruit acoustique dans l’air (dB(A))</a:t>
              </a:r>
            </a:p>
            <a:p>
              <a:r>
                <a:rPr lang="fr-FR" sz="1200" dirty="0">
                  <a:latin typeface="Roboto" panose="02000000000000000000" pitchFamily="2" charset="0"/>
                  <a:ea typeface="Roboto" panose="02000000000000000000" pitchFamily="2" charset="0"/>
                </a:rPr>
                <a:t>et classe d’émission de bruit</a:t>
              </a:r>
            </a:p>
          </p:txBody>
        </p:sp>
        <p:cxnSp>
          <p:nvCxnSpPr>
            <p:cNvPr id="23" name="Gerade Verbindung 22"/>
            <p:cNvCxnSpPr/>
            <p:nvPr/>
          </p:nvCxnSpPr>
          <p:spPr>
            <a:xfrm>
              <a:off x="4554674" y="5654774"/>
              <a:ext cx="0" cy="324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13"/>
            <p:cNvSpPr txBox="1"/>
            <p:nvPr/>
          </p:nvSpPr>
          <p:spPr>
            <a:xfrm>
              <a:off x="5932425" y="2115740"/>
              <a:ext cx="226244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Classe d’efficacité énergétique du produit </a:t>
              </a:r>
            </a:p>
            <a:p>
              <a:endParaRPr lang="fr-FR" sz="1200" dirty="0">
                <a:latin typeface="Roboto" panose="02000000000000000000" pitchFamily="2" charset="0"/>
                <a:ea typeface="Roboto" panose="02000000000000000000" pitchFamily="2" charset="0"/>
              </a:endParaRPr>
            </a:p>
          </p:txBody>
        </p:sp>
        <p:cxnSp>
          <p:nvCxnSpPr>
            <p:cNvPr id="25" name="Gerade Verbindung 24"/>
            <p:cNvCxnSpPr/>
            <p:nvPr/>
          </p:nvCxnSpPr>
          <p:spPr>
            <a:xfrm>
              <a:off x="5652120" y="2276872"/>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a:cxnSpLocks/>
            </p:cNvCxnSpPr>
            <p:nvPr/>
          </p:nvCxnSpPr>
          <p:spPr>
            <a:xfrm>
              <a:off x="5580112" y="1473751"/>
              <a:ext cx="385196"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feld 16"/>
            <p:cNvSpPr txBox="1"/>
            <p:nvPr/>
          </p:nvSpPr>
          <p:spPr>
            <a:xfrm>
              <a:off x="5940152" y="1339627"/>
              <a:ext cx="779381" cy="276999"/>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QR code</a:t>
              </a:r>
            </a:p>
          </p:txBody>
        </p:sp>
      </p:gr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7"/>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8"/>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9"/>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pic>
        <p:nvPicPr>
          <p:cNvPr id="2" name="Grafik 1"/>
          <p:cNvPicPr>
            <a:picLocks noChangeAspect="1"/>
          </p:cNvPicPr>
          <p:nvPr>
            <p:custDataLst>
              <p:tags r:id="rId10"/>
            </p:custDataLst>
          </p:nvPr>
        </p:nvPicPr>
        <p:blipFill>
          <a:blip r:embed="rId16" cstate="screen">
            <a:extLst>
              <a:ext uri="{28A0092B-C50C-407E-A947-70E740481C1C}">
                <a14:useLocalDpi xmlns:a14="http://schemas.microsoft.com/office/drawing/2010/main"/>
              </a:ext>
            </a:extLst>
          </a:blip>
          <a:stretch>
            <a:fillRect/>
          </a:stretch>
        </p:blipFill>
        <p:spPr>
          <a:xfrm>
            <a:off x="696540" y="1529031"/>
            <a:ext cx="1032432" cy="2167717"/>
          </a:xfrm>
          <a:prstGeom prst="rect">
            <a:avLst/>
          </a:prstGeom>
        </p:spPr>
      </p:pic>
      <p:sp>
        <p:nvSpPr>
          <p:cNvPr id="31" name="Textfeld 25"/>
          <p:cNvSpPr txBox="1"/>
          <p:nvPr>
            <p:custDataLst>
              <p:tags r:id="rId11"/>
            </p:custDataLst>
          </p:nvPr>
        </p:nvSpPr>
        <p:spPr>
          <a:xfrm>
            <a:off x="528212" y="1207318"/>
            <a:ext cx="1460383" cy="284727"/>
          </a:xfrm>
          <a:prstGeom prst="rect">
            <a:avLst/>
          </a:prstGeom>
          <a:solidFill>
            <a:srgbClr val="2FAA5C"/>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solidFill>
                  <a:schemeClr val="bg1"/>
                </a:solidFill>
                <a:latin typeface="Roboto" panose="02000000000000000000" pitchFamily="2" charset="0"/>
                <a:ea typeface="Roboto" panose="02000000000000000000" pitchFamily="2" charset="0"/>
              </a:rPr>
              <a:t>Ancienne étiquette</a:t>
            </a:r>
          </a:p>
        </p:txBody>
      </p:sp>
    </p:spTree>
    <p:extLst>
      <p:ext uri="{BB962C8B-B14F-4D97-AF65-F5344CB8AC3E}">
        <p14:creationId xmlns:p14="http://schemas.microsoft.com/office/powerpoint/2010/main" val="50746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333177" y="169069"/>
            <a:ext cx="11554024" cy="1151673"/>
          </a:xfrm>
        </p:spPr>
        <p:txBody>
          <a:bodyPr/>
          <a:lstStyle/>
          <a:p>
            <a:r>
              <a:rPr lang="fr-FR" sz="3100" dirty="0">
                <a:solidFill>
                  <a:srgbClr val="2FAA5C"/>
                </a:solidFill>
              </a:rPr>
              <a:t>Nouvelle étiquette pour les appareils de stockage de vin</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11</a:t>
            </a:fld>
            <a:endParaRPr lang="de-DE"/>
          </a:p>
        </p:txBody>
      </p:sp>
      <p:sp>
        <p:nvSpPr>
          <p:cNvPr id="11" name="Inhaltsplatzhalter 4">
            <a:extLst>
              <a:ext uri="{FF2B5EF4-FFF2-40B4-BE49-F238E27FC236}">
                <a16:creationId xmlns:a16="http://schemas.microsoft.com/office/drawing/2014/main" id="{938BBD6A-86CE-6F49-B5EF-B68D068D1BFC}"/>
              </a:ext>
            </a:extLst>
          </p:cNvPr>
          <p:cNvSpPr txBox="1">
            <a:spLocks/>
          </p:cNvSpPr>
          <p:nvPr>
            <p:custDataLst>
              <p:tags r:id="rId5"/>
            </p:custDataLst>
          </p:nvPr>
        </p:nvSpPr>
        <p:spPr>
          <a:xfrm>
            <a:off x="7196578" y="2349381"/>
            <a:ext cx="4574340" cy="2822693"/>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fr-FR" dirty="0">
                <a:solidFill>
                  <a:schemeClr val="bg1"/>
                </a:solidFill>
              </a:rPr>
              <a:t>Différences avec l’ancienne étiquette</a:t>
            </a:r>
          </a:p>
          <a:p>
            <a:pPr>
              <a:buFont typeface="Arial" panose="020B0604020202020204" pitchFamily="34" charset="0"/>
              <a:buChar char="•"/>
            </a:pPr>
            <a:r>
              <a:rPr lang="fr-FR" dirty="0">
                <a:solidFill>
                  <a:schemeClr val="bg1"/>
                </a:solidFill>
              </a:rPr>
              <a:t>Nouvelle icône pour la quantité de bouteilles de vin</a:t>
            </a:r>
          </a:p>
          <a:p>
            <a:pPr>
              <a:buFont typeface="Arial" panose="020B0604020202020204" pitchFamily="34" charset="0"/>
              <a:buChar char="•"/>
            </a:pPr>
            <a:r>
              <a:rPr lang="fr-FR" dirty="0">
                <a:solidFill>
                  <a:schemeClr val="bg1"/>
                </a:solidFill>
              </a:rPr>
              <a:t>Nouvelle icône pour les émissions de bruit et nouvelle indication concernant la classe d’émission de bruit </a:t>
            </a:r>
          </a:p>
          <a:p>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6"/>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7"/>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8"/>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grpSp>
        <p:nvGrpSpPr>
          <p:cNvPr id="31" name="Gruppieren 30"/>
          <p:cNvGrpSpPr/>
          <p:nvPr>
            <p:custDataLst>
              <p:tags r:id="rId9"/>
            </p:custDataLst>
          </p:nvPr>
        </p:nvGrpSpPr>
        <p:grpSpPr>
          <a:xfrm>
            <a:off x="121644" y="1489729"/>
            <a:ext cx="7026072" cy="5000625"/>
            <a:chOff x="1250590" y="857250"/>
            <a:chExt cx="7026072" cy="5000625"/>
          </a:xfrm>
        </p:grpSpPr>
        <p:pic>
          <p:nvPicPr>
            <p:cNvPr id="32" name="Picture 2" descr="Y:\_2019\19.006_ka_topprodukte19\2_New_Labels\Labels_2018_Wine_Storage_simple.jp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3057525" y="857250"/>
              <a:ext cx="3026643" cy="500062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Gerade Verbindung 32"/>
            <p:cNvCxnSpPr/>
            <p:nvPr/>
          </p:nvCxnSpPr>
          <p:spPr>
            <a:xfrm>
              <a:off x="4572000" y="2852936"/>
              <a:ext cx="129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2627784" y="378904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4860032" y="4651623"/>
              <a:ext cx="10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2627784" y="5301208"/>
              <a:ext cx="1656184" cy="151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feld 18"/>
            <p:cNvSpPr txBox="1"/>
            <p:nvPr/>
          </p:nvSpPr>
          <p:spPr>
            <a:xfrm>
              <a:off x="5873476" y="2699194"/>
              <a:ext cx="2336511" cy="46166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Échelle d’efficacité énergétique de A à G</a:t>
              </a:r>
            </a:p>
          </p:txBody>
        </p:sp>
        <p:sp>
          <p:nvSpPr>
            <p:cNvPr id="38" name="Textfeld 20"/>
            <p:cNvSpPr txBox="1"/>
            <p:nvPr/>
          </p:nvSpPr>
          <p:spPr>
            <a:xfrm>
              <a:off x="1403648" y="3451200"/>
              <a:ext cx="1839848" cy="46166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Consommation annuelle d’énergie (kWh)</a:t>
              </a:r>
            </a:p>
          </p:txBody>
        </p:sp>
        <p:sp>
          <p:nvSpPr>
            <p:cNvPr id="39" name="Textfeld 21"/>
            <p:cNvSpPr txBox="1"/>
            <p:nvPr/>
          </p:nvSpPr>
          <p:spPr>
            <a:xfrm>
              <a:off x="5889995" y="4511020"/>
              <a:ext cx="2336510"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Nombre de bouteilles de vin standard pouvant être stockées </a:t>
              </a:r>
            </a:p>
            <a:p>
              <a:endParaRPr lang="fr-FR" sz="1200" dirty="0">
                <a:latin typeface="Roboto" panose="02000000000000000000" pitchFamily="2" charset="0"/>
                <a:ea typeface="Roboto" panose="02000000000000000000" pitchFamily="2" charset="0"/>
              </a:endParaRPr>
            </a:p>
          </p:txBody>
        </p:sp>
        <p:sp>
          <p:nvSpPr>
            <p:cNvPr id="40" name="Textfeld 22"/>
            <p:cNvSpPr txBox="1"/>
            <p:nvPr/>
          </p:nvSpPr>
          <p:spPr>
            <a:xfrm>
              <a:off x="1250590" y="4658994"/>
              <a:ext cx="2192273" cy="83099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Émissions de bruit acoustique dans l’air (dB(A)) </a:t>
              </a:r>
            </a:p>
            <a:p>
              <a:r>
                <a:rPr lang="fr-FR" sz="1200" dirty="0">
                  <a:latin typeface="Roboto" panose="02000000000000000000" pitchFamily="2" charset="0"/>
                  <a:ea typeface="Roboto" panose="02000000000000000000" pitchFamily="2" charset="0"/>
                </a:rPr>
                <a:t>et classe d’émission de bruit </a:t>
              </a:r>
            </a:p>
            <a:p>
              <a:endParaRPr lang="fr-FR" sz="1200" dirty="0">
                <a:latin typeface="Roboto" panose="02000000000000000000" pitchFamily="2" charset="0"/>
                <a:ea typeface="Roboto" panose="02000000000000000000" pitchFamily="2" charset="0"/>
              </a:endParaRPr>
            </a:p>
          </p:txBody>
        </p:sp>
        <p:sp>
          <p:nvSpPr>
            <p:cNvPr id="41" name="Textfeld 13"/>
            <p:cNvSpPr txBox="1"/>
            <p:nvPr/>
          </p:nvSpPr>
          <p:spPr>
            <a:xfrm>
              <a:off x="5854427" y="1987699"/>
              <a:ext cx="2422235"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Classe d’efficacité énergétique du produit </a:t>
              </a:r>
            </a:p>
            <a:p>
              <a:endParaRPr lang="fr-FR" sz="1200" dirty="0">
                <a:latin typeface="Roboto" panose="02000000000000000000" pitchFamily="2" charset="0"/>
                <a:ea typeface="Roboto" panose="02000000000000000000" pitchFamily="2" charset="0"/>
              </a:endParaRPr>
            </a:p>
          </p:txBody>
        </p:sp>
        <p:cxnSp>
          <p:nvCxnSpPr>
            <p:cNvPr id="42" name="Gerade Verbindung 41"/>
            <p:cNvCxnSpPr/>
            <p:nvPr/>
          </p:nvCxnSpPr>
          <p:spPr>
            <a:xfrm>
              <a:off x="5656580" y="2143522"/>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5524103" y="1375817"/>
              <a:ext cx="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feld 16"/>
            <p:cNvSpPr txBox="1"/>
            <p:nvPr/>
          </p:nvSpPr>
          <p:spPr>
            <a:xfrm>
              <a:off x="5881992" y="1241986"/>
              <a:ext cx="779381" cy="276999"/>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QR code</a:t>
              </a:r>
            </a:p>
          </p:txBody>
        </p:sp>
      </p:grpSp>
      <p:pic>
        <p:nvPicPr>
          <p:cNvPr id="2" name="Grafik 1"/>
          <p:cNvPicPr>
            <a:picLocks noChangeAspect="1"/>
          </p:cNvPicPr>
          <p:nvPr>
            <p:custDataLst>
              <p:tags r:id="rId10"/>
            </p:custDataLst>
          </p:nvPr>
        </p:nvPicPr>
        <p:blipFill>
          <a:blip r:embed="rId16" cstate="screen">
            <a:extLst>
              <a:ext uri="{28A0092B-C50C-407E-A947-70E740481C1C}">
                <a14:useLocalDpi xmlns:a14="http://schemas.microsoft.com/office/drawing/2010/main"/>
              </a:ext>
            </a:extLst>
          </a:blip>
          <a:stretch>
            <a:fillRect/>
          </a:stretch>
        </p:blipFill>
        <p:spPr>
          <a:xfrm>
            <a:off x="679852" y="1589112"/>
            <a:ext cx="1045410" cy="2160000"/>
          </a:xfrm>
          <a:prstGeom prst="rect">
            <a:avLst/>
          </a:prstGeom>
        </p:spPr>
      </p:pic>
      <p:sp>
        <p:nvSpPr>
          <p:cNvPr id="25" name="Textfeld 25"/>
          <p:cNvSpPr txBox="1"/>
          <p:nvPr>
            <p:custDataLst>
              <p:tags r:id="rId11"/>
            </p:custDataLst>
          </p:nvPr>
        </p:nvSpPr>
        <p:spPr>
          <a:xfrm>
            <a:off x="457616" y="1278885"/>
            <a:ext cx="1470963" cy="276999"/>
          </a:xfrm>
          <a:prstGeom prst="rect">
            <a:avLst/>
          </a:prstGeom>
          <a:solidFill>
            <a:srgbClr val="2FAA5C"/>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solidFill>
                  <a:schemeClr val="bg1"/>
                </a:solidFill>
                <a:latin typeface="Roboto" panose="02000000000000000000" pitchFamily="2" charset="0"/>
                <a:ea typeface="Roboto" panose="02000000000000000000" pitchFamily="2" charset="0"/>
              </a:rPr>
              <a:t>Ancienne étiquette</a:t>
            </a:r>
          </a:p>
        </p:txBody>
      </p:sp>
    </p:spTree>
    <p:extLst>
      <p:ext uri="{BB962C8B-B14F-4D97-AF65-F5344CB8AC3E}">
        <p14:creationId xmlns:p14="http://schemas.microsoft.com/office/powerpoint/2010/main" val="361197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FR" sz="3100" dirty="0"/>
              <a:t>Fiche d’information sur le produit : appareils de réfrigération</a:t>
            </a:r>
          </a:p>
        </p:txBody>
      </p:sp>
      <p:sp>
        <p:nvSpPr>
          <p:cNvPr id="4" name="Foliennummernplatzhalter 3"/>
          <p:cNvSpPr>
            <a:spLocks noGrp="1"/>
          </p:cNvSpPr>
          <p:nvPr>
            <p:ph type="sldNum" sz="quarter" idx="12"/>
            <p:custDataLst>
              <p:tags r:id="rId2"/>
            </p:custDataLst>
          </p:nvPr>
        </p:nvSpPr>
        <p:spPr/>
        <p:txBody>
          <a:bodyPr/>
          <a:lstStyle/>
          <a:p>
            <a:fld id="{03493DDB-4007-DA47-80CB-0ED21D6E3CF6}" type="slidenum">
              <a:rPr lang="de-DE" smtClean="0"/>
              <a:pPr/>
              <a:t>12</a:t>
            </a:fld>
            <a:endParaRPr lang="de-DE"/>
          </a:p>
        </p:txBody>
      </p:sp>
      <p:sp>
        <p:nvSpPr>
          <p:cNvPr id="6" name="Textfeld 5"/>
          <p:cNvSpPr txBox="1"/>
          <p:nvPr>
            <p:custDataLst>
              <p:tags r:id="rId3"/>
            </p:custDataLst>
          </p:nvPr>
        </p:nvSpPr>
        <p:spPr>
          <a:xfrm>
            <a:off x="525745" y="1696916"/>
            <a:ext cx="4922982" cy="288000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Informations à intégrer à la fiche d’information sur le produit</a:t>
            </a:r>
          </a:p>
          <a:p>
            <a:endParaRPr lang="de-AT" dirty="0">
              <a:solidFill>
                <a:schemeClr val="bg1"/>
              </a:solidFill>
              <a:latin typeface="Roboto" panose="02000000000000000000" pitchFamily="2" charset="0"/>
              <a:ea typeface="Roboto" panose="02000000000000000000" pitchFamily="2" charset="0"/>
            </a:endParaRPr>
          </a:p>
          <a:p>
            <a:r>
              <a:rPr lang="fr-FR" b="1" dirty="0">
                <a:solidFill>
                  <a:schemeClr val="bg1"/>
                </a:solidFill>
                <a:latin typeface="Roboto" panose="02000000000000000000" pitchFamily="2" charset="0"/>
                <a:ea typeface="Roboto" panose="02000000000000000000" pitchFamily="2" charset="0"/>
              </a:rPr>
              <a:t>Informations générales : </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Nom du fournisseur ou marque commerciale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Adresse du fournisseur</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Référence du modèle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Type d’appareil de réfrigération </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Durée minimale de la garantie offerte par le fabricant</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Informations supplémentaires</a:t>
            </a:r>
          </a:p>
        </p:txBody>
      </p:sp>
      <p:graphicFrame>
        <p:nvGraphicFramePr>
          <p:cNvPr id="13" name="Tabelle 12"/>
          <p:cNvGraphicFramePr>
            <a:graphicFrameLocks noGrp="1"/>
          </p:cNvGraphicFramePr>
          <p:nvPr>
            <p:custDataLst>
              <p:tags r:id="rId4"/>
            </p:custDataLst>
            <p:extLst>
              <p:ext uri="{D42A27DB-BD31-4B8C-83A1-F6EECF244321}">
                <p14:modId xmlns:p14="http://schemas.microsoft.com/office/powerpoint/2010/main" val="1615031414"/>
              </p:ext>
            </p:extLst>
          </p:nvPr>
        </p:nvGraphicFramePr>
        <p:xfrm>
          <a:off x="5791199" y="1148483"/>
          <a:ext cx="6146802" cy="5638800"/>
        </p:xfrm>
        <a:graphic>
          <a:graphicData uri="http://schemas.openxmlformats.org/drawingml/2006/table">
            <a:tbl>
              <a:tblPr firstRow="1" bandRow="1">
                <a:tableStyleId>{5C22544A-7EE6-4342-B048-85BDC9FD1C3A}</a:tableStyleId>
              </a:tblPr>
              <a:tblGrid>
                <a:gridCol w="3073401">
                  <a:extLst>
                    <a:ext uri="{9D8B030D-6E8A-4147-A177-3AD203B41FA5}">
                      <a16:colId xmlns:a16="http://schemas.microsoft.com/office/drawing/2014/main" val="1019947613"/>
                    </a:ext>
                  </a:extLst>
                </a:gridCol>
                <a:gridCol w="3073401">
                  <a:extLst>
                    <a:ext uri="{9D8B030D-6E8A-4147-A177-3AD203B41FA5}">
                      <a16:colId xmlns:a16="http://schemas.microsoft.com/office/drawing/2014/main" val="1735863996"/>
                    </a:ext>
                  </a:extLst>
                </a:gridCol>
              </a:tblGrid>
              <a:tr h="3014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Paramètres généraux du produit</a:t>
                      </a:r>
                    </a:p>
                  </a:txBody>
                  <a:tcPr>
                    <a:solidFill>
                      <a:srgbClr val="2FAA5C"/>
                    </a:solidFill>
                  </a:tcPr>
                </a:tc>
                <a:tc hMerge="1">
                  <a:txBody>
                    <a:bodyPr/>
                    <a:lstStyle/>
                    <a:p>
                      <a:endParaRPr lang="de-AT" dirty="0"/>
                    </a:p>
                  </a:txBody>
                  <a:tcPr/>
                </a:tc>
                <a:extLst>
                  <a:ext uri="{0D108BD9-81ED-4DB2-BD59-A6C34878D82A}">
                    <a16:rowId xmlns:a16="http://schemas.microsoft.com/office/drawing/2014/main" val="4130994064"/>
                  </a:ext>
                </a:extLst>
              </a:tr>
              <a:tr h="301441">
                <a:tc>
                  <a:txBody>
                    <a:bodyPr/>
                    <a:lstStyle/>
                    <a:p>
                      <a:r>
                        <a:rPr lang="fr-FR" sz="1600">
                          <a:solidFill>
                            <a:schemeClr val="bg1"/>
                          </a:solidFill>
                          <a:latin typeface="Roboto" panose="02000000000000000000" pitchFamily="2" charset="0"/>
                          <a:ea typeface="Roboto" panose="02000000000000000000" pitchFamily="2" charset="0"/>
                          <a:cs typeface="+mn-cs"/>
                        </a:rPr>
                        <a:t>Dimensions hors tout (millimètres)</a:t>
                      </a:r>
                    </a:p>
                  </a:txBody>
                  <a:tcPr>
                    <a:solidFill>
                      <a:srgbClr val="85BE4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cs typeface="+mn-cs"/>
                        </a:rPr>
                        <a:t>Volume total (dm³ ou litres)</a:t>
                      </a:r>
                    </a:p>
                  </a:txBody>
                  <a:tcPr>
                    <a:solidFill>
                      <a:srgbClr val="85BE4C"/>
                    </a:solidFill>
                  </a:tcPr>
                </a:tc>
                <a:extLst>
                  <a:ext uri="{0D108BD9-81ED-4DB2-BD59-A6C34878D82A}">
                    <a16:rowId xmlns:a16="http://schemas.microsoft.com/office/drawing/2014/main" val="3178361178"/>
                  </a:ext>
                </a:extLst>
              </a:tr>
              <a:tr h="301441">
                <a:tc>
                  <a:txBody>
                    <a:bodyPr/>
                    <a:lstStyle/>
                    <a:p>
                      <a:r>
                        <a:rPr lang="fr-FR" sz="1600">
                          <a:solidFill>
                            <a:schemeClr val="bg1"/>
                          </a:solidFill>
                          <a:latin typeface="Roboto" panose="02000000000000000000" pitchFamily="2" charset="0"/>
                          <a:ea typeface="Roboto" panose="02000000000000000000" pitchFamily="2" charset="0"/>
                        </a:rPr>
                        <a:t>Indice d’efficacité énergétique</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Classe d’efficacité énergétique</a:t>
                      </a:r>
                    </a:p>
                  </a:txBody>
                  <a:tcPr>
                    <a:solidFill>
                      <a:srgbClr val="85BE4C"/>
                    </a:solidFill>
                  </a:tcPr>
                </a:tc>
                <a:extLst>
                  <a:ext uri="{0D108BD9-81ED-4DB2-BD59-A6C34878D82A}">
                    <a16:rowId xmlns:a16="http://schemas.microsoft.com/office/drawing/2014/main" val="2255216520"/>
                  </a:ext>
                </a:extLst>
              </a:tr>
              <a:tr h="301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Émissions de bruit acoustique dans l’air (dB(A) re 1 pW)</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Classe d’émissions de bruit acoustique dans l’air </a:t>
                      </a:r>
                    </a:p>
                  </a:txBody>
                  <a:tcPr>
                    <a:solidFill>
                      <a:srgbClr val="85BE4C"/>
                    </a:solidFill>
                  </a:tcPr>
                </a:tc>
                <a:extLst>
                  <a:ext uri="{0D108BD9-81ED-4DB2-BD59-A6C34878D82A}">
                    <a16:rowId xmlns:a16="http://schemas.microsoft.com/office/drawing/2014/main" val="1090408730"/>
                  </a:ext>
                </a:extLst>
              </a:tr>
              <a:tr h="301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Consommation annuelle d’énergie (kWh/an)</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Classe climatique</a:t>
                      </a:r>
                    </a:p>
                  </a:txBody>
                  <a:tcPr>
                    <a:solidFill>
                      <a:srgbClr val="85BE4C"/>
                    </a:solidFill>
                  </a:tcPr>
                </a:tc>
                <a:extLst>
                  <a:ext uri="{0D108BD9-81ED-4DB2-BD59-A6C34878D82A}">
                    <a16:rowId xmlns:a16="http://schemas.microsoft.com/office/drawing/2014/main" val="1824491252"/>
                  </a:ext>
                </a:extLst>
              </a:tr>
              <a:tr h="301441">
                <a:tc>
                  <a:txBody>
                    <a:bodyPr/>
                    <a:lstStyle/>
                    <a:p>
                      <a:r>
                        <a:rPr lang="fr-FR" sz="1600">
                          <a:solidFill>
                            <a:schemeClr val="bg1"/>
                          </a:solidFill>
                          <a:latin typeface="Roboto" panose="02000000000000000000" pitchFamily="2" charset="0"/>
                          <a:ea typeface="Roboto" panose="02000000000000000000" pitchFamily="2" charset="0"/>
                        </a:rPr>
                        <a:t>Température ambiante minimale (°C)</a:t>
                      </a:r>
                    </a:p>
                  </a:txBody>
                  <a:tcPr>
                    <a:solidFill>
                      <a:srgbClr val="85BE4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Température ambiante maximale (°C)</a:t>
                      </a:r>
                    </a:p>
                  </a:txBody>
                  <a:tcPr>
                    <a:solidFill>
                      <a:srgbClr val="85BE4C"/>
                    </a:solidFill>
                  </a:tcPr>
                </a:tc>
                <a:extLst>
                  <a:ext uri="{0D108BD9-81ED-4DB2-BD59-A6C34878D82A}">
                    <a16:rowId xmlns:a16="http://schemas.microsoft.com/office/drawing/2014/main" val="322395411"/>
                  </a:ext>
                </a:extLst>
              </a:tr>
              <a:tr h="301441">
                <a:tc>
                  <a:txBody>
                    <a:bodyPr/>
                    <a:lstStyle/>
                    <a:p>
                      <a:r>
                        <a:rPr lang="fr-FR" sz="1600">
                          <a:solidFill>
                            <a:schemeClr val="bg1"/>
                          </a:solidFill>
                          <a:latin typeface="Roboto" panose="02000000000000000000" pitchFamily="2" charset="0"/>
                          <a:ea typeface="Roboto" panose="02000000000000000000" pitchFamily="2" charset="0"/>
                        </a:rPr>
                        <a:t>Réglage hiver</a:t>
                      </a:r>
                    </a:p>
                  </a:txBody>
                  <a:tcPr>
                    <a:solidFill>
                      <a:srgbClr val="85BE4C"/>
                    </a:solidFill>
                  </a:tcPr>
                </a:tc>
                <a:tc>
                  <a:txBody>
                    <a:bodyPr/>
                    <a:lstStyle/>
                    <a:p>
                      <a:endParaRPr lang="de-AT" sz="1600" dirty="0">
                        <a:solidFill>
                          <a:schemeClr val="bg1"/>
                        </a:solidFill>
                        <a:latin typeface="Roboto" panose="02000000000000000000" pitchFamily="2" charset="0"/>
                        <a:ea typeface="Roboto" panose="02000000000000000000" pitchFamily="2" charset="0"/>
                      </a:endParaRPr>
                    </a:p>
                  </a:txBody>
                  <a:tcPr>
                    <a:solidFill>
                      <a:srgbClr val="85BE4C"/>
                    </a:solidFill>
                  </a:tcPr>
                </a:tc>
                <a:extLst>
                  <a:ext uri="{0D108BD9-81ED-4DB2-BD59-A6C34878D82A}">
                    <a16:rowId xmlns:a16="http://schemas.microsoft.com/office/drawing/2014/main" val="1947003744"/>
                  </a:ext>
                </a:extLst>
              </a:tr>
              <a:tr h="3014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solidFill>
                            <a:schemeClr val="bg1"/>
                          </a:solidFill>
                          <a:latin typeface="Roboto" panose="02000000000000000000" pitchFamily="2" charset="0"/>
                          <a:ea typeface="Roboto" panose="02000000000000000000" pitchFamily="2" charset="0"/>
                          <a:cs typeface="+mn-cs"/>
                        </a:rPr>
                        <a:t>Paramètres des compartiments</a:t>
                      </a:r>
                    </a:p>
                  </a:txBody>
                  <a:tcPr>
                    <a:solidFill>
                      <a:srgbClr val="2FAA5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sz="1600" b="1" kern="1200" dirty="0">
                        <a:solidFill>
                          <a:schemeClr val="bg1"/>
                        </a:solidFill>
                        <a:latin typeface="Roboto" panose="02000000000000000000" pitchFamily="2" charset="0"/>
                        <a:ea typeface="Roboto" panose="02000000000000000000" pitchFamily="2" charset="0"/>
                        <a:cs typeface="+mn-cs"/>
                      </a:endParaRPr>
                    </a:p>
                  </a:txBody>
                  <a:tcPr>
                    <a:solidFill>
                      <a:srgbClr val="85BE4C"/>
                    </a:solidFill>
                  </a:tcPr>
                </a:tc>
                <a:extLst>
                  <a:ext uri="{0D108BD9-81ED-4DB2-BD59-A6C34878D82A}">
                    <a16:rowId xmlns:a16="http://schemas.microsoft.com/office/drawing/2014/main" val="2818993720"/>
                  </a:ext>
                </a:extLst>
              </a:tr>
              <a:tr h="301441">
                <a:tc gridSpan="2">
                  <a:txBody>
                    <a:bodyPr/>
                    <a:lstStyle/>
                    <a:p>
                      <a:r>
                        <a:rPr lang="fr-FR" sz="1600" b="1" dirty="0">
                          <a:solidFill>
                            <a:schemeClr val="bg1"/>
                          </a:solidFill>
                          <a:latin typeface="Roboto" panose="02000000000000000000" pitchFamily="2" charset="0"/>
                          <a:ea typeface="Roboto" panose="02000000000000000000" pitchFamily="2" charset="0"/>
                        </a:rPr>
                        <a:t>Type de compartiment :</a:t>
                      </a:r>
                      <a:r>
                        <a:rPr lang="fr-FR" sz="1600" b="1" baseline="0" dirty="0">
                          <a:solidFill>
                            <a:schemeClr val="bg1"/>
                          </a:solidFill>
                          <a:latin typeface="Roboto" panose="02000000000000000000" pitchFamily="2" charset="0"/>
                          <a:ea typeface="Roboto" panose="02000000000000000000" pitchFamily="2" charset="0"/>
                        </a:rPr>
                        <a:t> </a:t>
                      </a:r>
                      <a:r>
                        <a:rPr lang="fr-FR" sz="1600" baseline="0" dirty="0">
                          <a:solidFill>
                            <a:schemeClr val="bg1"/>
                          </a:solidFill>
                          <a:latin typeface="Roboto" panose="02000000000000000000" pitchFamily="2" charset="0"/>
                          <a:ea typeface="Roboto" panose="02000000000000000000" pitchFamily="2" charset="0"/>
                        </a:rPr>
                        <a:t>garde-manger, stockage du vin, cave, denrées alimentaires fraîches, denrées hautement périssables, sans étoile ou fabrication de glace, 1 étoile – 4 étoiles, zone 2 étoiles, compartiment à température variable (pour les compartiments 4 étoiles), dispositif de congélation rapide</a:t>
                      </a:r>
                    </a:p>
                  </a:txBody>
                  <a:tcPr>
                    <a:solidFill>
                      <a:srgbClr val="85BE4C"/>
                    </a:solidFill>
                  </a:tcPr>
                </a:tc>
                <a:tc hMerge="1">
                  <a:txBody>
                    <a:bodyPr/>
                    <a:lstStyle/>
                    <a:p>
                      <a:endParaRPr lang="de-AT" sz="1600" dirty="0">
                        <a:solidFill>
                          <a:schemeClr val="bg1"/>
                        </a:solidFill>
                        <a:latin typeface="Roboto" panose="02000000000000000000" pitchFamily="2" charset="0"/>
                        <a:ea typeface="Roboto" panose="02000000000000000000" pitchFamily="2" charset="0"/>
                      </a:endParaRPr>
                    </a:p>
                  </a:txBody>
                  <a:tcPr>
                    <a:solidFill>
                      <a:srgbClr val="85BE4C"/>
                    </a:solidFill>
                  </a:tcPr>
                </a:tc>
                <a:extLst>
                  <a:ext uri="{0D108BD9-81ED-4DB2-BD59-A6C34878D82A}">
                    <a16:rowId xmlns:a16="http://schemas.microsoft.com/office/drawing/2014/main" val="926216684"/>
                  </a:ext>
                </a:extLst>
              </a:tr>
              <a:tr h="3014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solidFill>
                            <a:schemeClr val="bg1"/>
                          </a:solidFill>
                          <a:latin typeface="Roboto" panose="02000000000000000000" pitchFamily="2" charset="0"/>
                          <a:ea typeface="Roboto" panose="02000000000000000000" pitchFamily="2" charset="0"/>
                        </a:rPr>
                        <a:t>Paramètres de la source lumineuse</a:t>
                      </a:r>
                    </a:p>
                  </a:txBody>
                  <a:tcPr>
                    <a:solidFill>
                      <a:srgbClr val="26AA5F"/>
                    </a:solidFill>
                  </a:tcPr>
                </a:tc>
                <a:tc hMerge="1">
                  <a:txBody>
                    <a:bodyPr/>
                    <a:lstStyle/>
                    <a:p>
                      <a:endParaRPr lang="de-AT" sz="1600" dirty="0">
                        <a:solidFill>
                          <a:schemeClr val="bg1"/>
                        </a:solidFill>
                        <a:latin typeface="Roboto" panose="02000000000000000000" pitchFamily="2" charset="0"/>
                        <a:ea typeface="Roboto" panose="02000000000000000000" pitchFamily="2" charset="0"/>
                      </a:endParaRPr>
                    </a:p>
                  </a:txBody>
                  <a:tcPr>
                    <a:solidFill>
                      <a:srgbClr val="85BE4C"/>
                    </a:solidFill>
                  </a:tcPr>
                </a:tc>
                <a:extLst>
                  <a:ext uri="{0D108BD9-81ED-4DB2-BD59-A6C34878D82A}">
                    <a16:rowId xmlns:a16="http://schemas.microsoft.com/office/drawing/2014/main" val="2791311396"/>
                  </a:ext>
                </a:extLst>
              </a:tr>
              <a:tr h="301441">
                <a:tc>
                  <a:txBody>
                    <a:bodyPr/>
                    <a:lstStyle/>
                    <a:p>
                      <a:r>
                        <a:rPr lang="fr-FR" sz="1600">
                          <a:solidFill>
                            <a:schemeClr val="bg1"/>
                          </a:solidFill>
                          <a:latin typeface="Roboto" panose="02000000000000000000" pitchFamily="2" charset="0"/>
                          <a:ea typeface="Roboto" panose="02000000000000000000" pitchFamily="2" charset="0"/>
                        </a:rPr>
                        <a:t>Type de source lumineuse</a:t>
                      </a:r>
                    </a:p>
                  </a:txBody>
                  <a:tcPr>
                    <a:solidFill>
                      <a:srgbClr val="85BE4C"/>
                    </a:solidFill>
                  </a:tcPr>
                </a:tc>
                <a:tc>
                  <a:txBody>
                    <a:bodyPr/>
                    <a:lstStyle/>
                    <a:p>
                      <a:r>
                        <a:rPr lang="fr-FR" sz="1600" dirty="0">
                          <a:solidFill>
                            <a:schemeClr val="bg1"/>
                          </a:solidFill>
                          <a:latin typeface="Roboto" panose="02000000000000000000" pitchFamily="2" charset="0"/>
                          <a:ea typeface="Roboto" panose="02000000000000000000" pitchFamily="2" charset="0"/>
                        </a:rPr>
                        <a:t>Classe d’efficacité énergétique</a:t>
                      </a:r>
                    </a:p>
                  </a:txBody>
                  <a:tcPr>
                    <a:solidFill>
                      <a:srgbClr val="85BE4C"/>
                    </a:solidFill>
                  </a:tcPr>
                </a:tc>
                <a:extLst>
                  <a:ext uri="{0D108BD9-81ED-4DB2-BD59-A6C34878D82A}">
                    <a16:rowId xmlns:a16="http://schemas.microsoft.com/office/drawing/2014/main" val="219556197"/>
                  </a:ext>
                </a:extLst>
              </a:tr>
            </a:tbl>
          </a:graphicData>
        </a:graphic>
      </p:graphicFrame>
      <p:sp>
        <p:nvSpPr>
          <p:cNvPr id="15" name="Textfeld 14"/>
          <p:cNvSpPr txBox="1"/>
          <p:nvPr>
            <p:custDataLst>
              <p:tags r:id="rId5"/>
            </p:custDataLst>
          </p:nvPr>
        </p:nvSpPr>
        <p:spPr>
          <a:xfrm>
            <a:off x="525745" y="4819099"/>
            <a:ext cx="4922982" cy="92333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La version complète de la fiche d’information sur le produit est disponible dans le </a:t>
            </a:r>
            <a:r>
              <a:rPr lang="fr-FR" b="1" dirty="0">
                <a:solidFill>
                  <a:schemeClr val="bg1"/>
                </a:solidFill>
                <a:latin typeface="Roboto" panose="02000000000000000000" pitchFamily="2" charset="0"/>
                <a:ea typeface="Roboto" panose="02000000000000000000" pitchFamily="2" charset="0"/>
                <a:hlinkClick r:id="rId7"/>
              </a:rPr>
              <a:t>règlement officiel lave-vaisselle</a:t>
            </a:r>
            <a:r>
              <a:rPr lang="fr-FR" b="1" dirty="0">
                <a:solidFill>
                  <a:schemeClr val="bg1"/>
                </a:solidFill>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306937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426343" y="257704"/>
            <a:ext cx="10980484" cy="1151673"/>
          </a:xfrm>
        </p:spPr>
        <p:txBody>
          <a:bodyPr/>
          <a:lstStyle/>
          <a:p>
            <a:r>
              <a:rPr lang="fr-FR" sz="3100" dirty="0">
                <a:solidFill>
                  <a:srgbClr val="2FAA5C"/>
                </a:solidFill>
              </a:rPr>
              <a:t>Nouvelle étiquette pour les lave-vaisselle</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13</a:t>
            </a:fld>
            <a:endParaRPr lang="de-DE"/>
          </a:p>
        </p:txBody>
      </p:sp>
      <p:sp>
        <p:nvSpPr>
          <p:cNvPr id="11" name="Inhaltsplatzhalter 4">
            <a:extLst>
              <a:ext uri="{FF2B5EF4-FFF2-40B4-BE49-F238E27FC236}">
                <a16:creationId xmlns:a16="http://schemas.microsoft.com/office/drawing/2014/main" id="{938BBD6A-86CE-6F49-B5EF-B68D068D1BFC}"/>
              </a:ext>
            </a:extLst>
          </p:cNvPr>
          <p:cNvSpPr txBox="1">
            <a:spLocks/>
          </p:cNvSpPr>
          <p:nvPr>
            <p:custDataLst>
              <p:tags r:id="rId5"/>
            </p:custDataLst>
          </p:nvPr>
        </p:nvSpPr>
        <p:spPr>
          <a:xfrm>
            <a:off x="7345882" y="1525647"/>
            <a:ext cx="4596486" cy="4401020"/>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fr-FR" dirty="0">
                <a:solidFill>
                  <a:schemeClr val="bg1"/>
                </a:solidFill>
              </a:rPr>
              <a:t>Différences avec l’ancienne étiquette</a:t>
            </a:r>
          </a:p>
          <a:p>
            <a:pPr>
              <a:buFont typeface="Arial" panose="020B0604020202020204" pitchFamily="34" charset="0"/>
              <a:buChar char="•"/>
            </a:pPr>
            <a:r>
              <a:rPr lang="fr-FR" dirty="0">
                <a:solidFill>
                  <a:schemeClr val="bg1"/>
                </a:solidFill>
              </a:rPr>
              <a:t>Indication de la consommation d’énergie du programme « </a:t>
            </a:r>
            <a:r>
              <a:rPr lang="fr-FR" dirty="0" err="1">
                <a:solidFill>
                  <a:schemeClr val="bg1"/>
                </a:solidFill>
              </a:rPr>
              <a:t>eco</a:t>
            </a:r>
            <a:r>
              <a:rPr lang="fr-FR" dirty="0">
                <a:solidFill>
                  <a:schemeClr val="bg1"/>
                </a:solidFill>
              </a:rPr>
              <a:t> » pour 100 cycles</a:t>
            </a:r>
          </a:p>
          <a:p>
            <a:pPr>
              <a:buFont typeface="Arial" panose="020B0604020202020204" pitchFamily="34" charset="0"/>
              <a:buChar char="•"/>
            </a:pPr>
            <a:r>
              <a:rPr lang="fr-FR" dirty="0">
                <a:solidFill>
                  <a:schemeClr val="bg1"/>
                </a:solidFill>
              </a:rPr>
              <a:t>Consommation d’eau pondérée par cycle pour le programme « </a:t>
            </a:r>
            <a:r>
              <a:rPr lang="fr-FR" dirty="0" err="1">
                <a:solidFill>
                  <a:schemeClr val="bg1"/>
                </a:solidFill>
              </a:rPr>
              <a:t>eco</a:t>
            </a:r>
            <a:r>
              <a:rPr lang="fr-FR" dirty="0">
                <a:solidFill>
                  <a:schemeClr val="bg1"/>
                </a:solidFill>
              </a:rPr>
              <a:t> » </a:t>
            </a:r>
          </a:p>
          <a:p>
            <a:pPr>
              <a:buFont typeface="Arial" panose="020B0604020202020204" pitchFamily="34" charset="0"/>
              <a:buChar char="•"/>
            </a:pPr>
            <a:r>
              <a:rPr lang="fr-FR" dirty="0">
                <a:solidFill>
                  <a:schemeClr val="bg1"/>
                </a:solidFill>
              </a:rPr>
              <a:t>Durée du programme « </a:t>
            </a:r>
            <a:r>
              <a:rPr lang="fr-FR" dirty="0" err="1">
                <a:solidFill>
                  <a:schemeClr val="bg1"/>
                </a:solidFill>
              </a:rPr>
              <a:t>eco</a:t>
            </a:r>
            <a:r>
              <a:rPr lang="fr-FR" dirty="0">
                <a:solidFill>
                  <a:schemeClr val="bg1"/>
                </a:solidFill>
              </a:rPr>
              <a:t>  » </a:t>
            </a:r>
          </a:p>
          <a:p>
            <a:pPr>
              <a:buFont typeface="Arial" panose="020B0604020202020204" pitchFamily="34" charset="0"/>
              <a:buChar char="•"/>
            </a:pPr>
            <a:r>
              <a:rPr lang="fr-FR" dirty="0">
                <a:solidFill>
                  <a:schemeClr val="bg1"/>
                </a:solidFill>
              </a:rPr>
              <a:t>Émissions de bruit et classe d’émission de bruit</a:t>
            </a:r>
          </a:p>
          <a:p>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6"/>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7"/>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8"/>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grpSp>
        <p:nvGrpSpPr>
          <p:cNvPr id="31" name="Gruppieren 30"/>
          <p:cNvGrpSpPr/>
          <p:nvPr>
            <p:custDataLst>
              <p:tags r:id="rId9"/>
            </p:custDataLst>
          </p:nvPr>
        </p:nvGrpSpPr>
        <p:grpSpPr>
          <a:xfrm>
            <a:off x="227291" y="1099148"/>
            <a:ext cx="6877496" cy="5724480"/>
            <a:chOff x="1405721" y="857250"/>
            <a:chExt cx="6877496" cy="5724480"/>
          </a:xfrm>
        </p:grpSpPr>
        <p:pic>
          <p:nvPicPr>
            <p:cNvPr id="32" name="Picture 2" descr="Y:\_2019\19.006_ka_topprodukte19\2_New_Labels\Labels_DishWashers_simple2.jp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3086100" y="857250"/>
              <a:ext cx="2998068" cy="500062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Gerade Verbindung 32"/>
            <p:cNvCxnSpPr/>
            <p:nvPr/>
          </p:nvCxnSpPr>
          <p:spPr>
            <a:xfrm>
              <a:off x="4427984" y="2636912"/>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2884959" y="3798565"/>
              <a:ext cx="7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V="1">
              <a:off x="5364088" y="4651623"/>
              <a:ext cx="504000" cy="1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2904009" y="4651623"/>
              <a:ext cx="756000" cy="151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feld 18"/>
            <p:cNvSpPr txBox="1"/>
            <p:nvPr/>
          </p:nvSpPr>
          <p:spPr>
            <a:xfrm>
              <a:off x="5860971" y="2512818"/>
              <a:ext cx="2365802" cy="46166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Échelle d’efficacité énergétique de A à G</a:t>
              </a:r>
            </a:p>
          </p:txBody>
        </p:sp>
        <p:sp>
          <p:nvSpPr>
            <p:cNvPr id="38" name="Textfeld 20"/>
            <p:cNvSpPr txBox="1"/>
            <p:nvPr/>
          </p:nvSpPr>
          <p:spPr>
            <a:xfrm>
              <a:off x="1552996" y="3114134"/>
              <a:ext cx="1797133" cy="101566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Consommation d’énergie du programme </a:t>
              </a:r>
              <a:r>
                <a:rPr lang="fr-FR" sz="1200" dirty="0" err="1">
                  <a:latin typeface="Roboto" panose="02000000000000000000" pitchFamily="2" charset="0"/>
                  <a:ea typeface="Roboto" panose="02000000000000000000" pitchFamily="2" charset="0"/>
                </a:rPr>
                <a:t>eco</a:t>
              </a:r>
              <a:r>
                <a:rPr lang="fr-FR" sz="1200" dirty="0">
                  <a:latin typeface="Roboto" panose="02000000000000000000" pitchFamily="2" charset="0"/>
                  <a:ea typeface="Roboto" panose="02000000000000000000" pitchFamily="2" charset="0"/>
                </a:rPr>
                <a:t> pour 100 cycles (kWh)</a:t>
              </a:r>
            </a:p>
            <a:p>
              <a:endParaRPr lang="fr-FR" sz="1200" dirty="0">
                <a:latin typeface="Roboto" panose="02000000000000000000" pitchFamily="2" charset="0"/>
                <a:ea typeface="Roboto" panose="02000000000000000000" pitchFamily="2" charset="0"/>
              </a:endParaRPr>
            </a:p>
          </p:txBody>
        </p:sp>
        <p:sp>
          <p:nvSpPr>
            <p:cNvPr id="39" name="Textfeld 21"/>
            <p:cNvSpPr txBox="1"/>
            <p:nvPr/>
          </p:nvSpPr>
          <p:spPr>
            <a:xfrm>
              <a:off x="5853710" y="4511205"/>
              <a:ext cx="236580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Consommation d’eau du programme </a:t>
              </a:r>
              <a:r>
                <a:rPr lang="fr-FR" sz="1200" dirty="0" err="1">
                  <a:latin typeface="Roboto" panose="02000000000000000000" pitchFamily="2" charset="0"/>
                  <a:ea typeface="Roboto" panose="02000000000000000000" pitchFamily="2" charset="0"/>
                </a:rPr>
                <a:t>eco</a:t>
              </a:r>
              <a:r>
                <a:rPr lang="fr-FR" sz="1200" dirty="0">
                  <a:latin typeface="Roboto" panose="02000000000000000000" pitchFamily="2" charset="0"/>
                  <a:ea typeface="Roboto" panose="02000000000000000000" pitchFamily="2" charset="0"/>
                </a:rPr>
                <a:t> par cycle (litres) </a:t>
              </a:r>
            </a:p>
            <a:p>
              <a:endParaRPr lang="fr-FR" sz="1200" dirty="0">
                <a:latin typeface="Roboto" panose="02000000000000000000" pitchFamily="2" charset="0"/>
                <a:ea typeface="Roboto" panose="02000000000000000000" pitchFamily="2" charset="0"/>
              </a:endParaRPr>
            </a:p>
          </p:txBody>
        </p:sp>
        <p:sp>
          <p:nvSpPr>
            <p:cNvPr id="40" name="Textfeld 22"/>
            <p:cNvSpPr txBox="1"/>
            <p:nvPr/>
          </p:nvSpPr>
          <p:spPr>
            <a:xfrm>
              <a:off x="1405721" y="4316625"/>
              <a:ext cx="1882191" cy="120032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Capacité nominale, en nombre de couverts standard, correspondant au programme </a:t>
              </a:r>
              <a:r>
                <a:rPr lang="fr-FR" sz="1200" dirty="0" err="1">
                  <a:latin typeface="Roboto" panose="02000000000000000000" pitchFamily="2" charset="0"/>
                  <a:ea typeface="Roboto" panose="02000000000000000000" pitchFamily="2" charset="0"/>
                </a:rPr>
                <a:t>eco</a:t>
              </a:r>
              <a:endParaRPr lang="fr-FR" sz="1200" dirty="0">
                <a:latin typeface="Roboto" panose="02000000000000000000" pitchFamily="2" charset="0"/>
                <a:ea typeface="Roboto" panose="02000000000000000000" pitchFamily="2" charset="0"/>
              </a:endParaRPr>
            </a:p>
            <a:p>
              <a:r>
                <a:rPr lang="fr-FR" sz="1200" dirty="0">
                  <a:latin typeface="Roboto" panose="02000000000000000000" pitchFamily="2" charset="0"/>
                  <a:ea typeface="Roboto" panose="02000000000000000000" pitchFamily="2" charset="0"/>
                </a:rPr>
                <a:t> </a:t>
              </a:r>
            </a:p>
            <a:p>
              <a:endParaRPr lang="fr-FR" sz="1200" dirty="0">
                <a:latin typeface="Roboto" panose="02000000000000000000" pitchFamily="2" charset="0"/>
                <a:ea typeface="Roboto" panose="02000000000000000000" pitchFamily="2" charset="0"/>
              </a:endParaRPr>
            </a:p>
          </p:txBody>
        </p:sp>
        <p:sp>
          <p:nvSpPr>
            <p:cNvPr id="41" name="Textfeld 23"/>
            <p:cNvSpPr txBox="1"/>
            <p:nvPr/>
          </p:nvSpPr>
          <p:spPr>
            <a:xfrm>
              <a:off x="4779029" y="5948893"/>
              <a:ext cx="3474374" cy="46166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Émissions de bruit acoustique dans l’air (dB(A))</a:t>
              </a:r>
            </a:p>
            <a:p>
              <a:r>
                <a:rPr lang="fr-FR" sz="1200" dirty="0">
                  <a:latin typeface="Roboto" panose="02000000000000000000" pitchFamily="2" charset="0"/>
                  <a:ea typeface="Roboto" panose="02000000000000000000" pitchFamily="2" charset="0"/>
                </a:rPr>
                <a:t>et classe d’émission de bruit</a:t>
              </a:r>
            </a:p>
          </p:txBody>
        </p:sp>
        <p:cxnSp>
          <p:nvCxnSpPr>
            <p:cNvPr id="42" name="Gerade Verbindung 41"/>
            <p:cNvCxnSpPr/>
            <p:nvPr/>
          </p:nvCxnSpPr>
          <p:spPr>
            <a:xfrm>
              <a:off x="5004048" y="544522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4139952"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feld 14"/>
            <p:cNvSpPr txBox="1"/>
            <p:nvPr/>
          </p:nvSpPr>
          <p:spPr>
            <a:xfrm>
              <a:off x="2446128" y="5935399"/>
              <a:ext cx="2170823"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Durée du programme </a:t>
              </a:r>
              <a:r>
                <a:rPr lang="fr-FR" sz="1200" dirty="0" err="1">
                  <a:latin typeface="Roboto" panose="02000000000000000000" pitchFamily="2" charset="0"/>
                  <a:ea typeface="Roboto" panose="02000000000000000000" pitchFamily="2" charset="0"/>
                </a:rPr>
                <a:t>eco</a:t>
              </a:r>
              <a:r>
                <a:rPr lang="fr-FR" sz="1200" dirty="0">
                  <a:latin typeface="Roboto" panose="02000000000000000000" pitchFamily="2" charset="0"/>
                  <a:ea typeface="Roboto" panose="02000000000000000000" pitchFamily="2" charset="0"/>
                </a:rPr>
                <a:t> (heures et minutes) </a:t>
              </a:r>
            </a:p>
            <a:p>
              <a:endParaRPr lang="fr-FR" sz="1200" dirty="0">
                <a:latin typeface="Roboto" panose="02000000000000000000" pitchFamily="2" charset="0"/>
                <a:ea typeface="Roboto" panose="02000000000000000000" pitchFamily="2" charset="0"/>
              </a:endParaRPr>
            </a:p>
          </p:txBody>
        </p:sp>
        <p:cxnSp>
          <p:nvCxnSpPr>
            <p:cNvPr id="45" name="Gerade Verbindung 44"/>
            <p:cNvCxnSpPr/>
            <p:nvPr/>
          </p:nvCxnSpPr>
          <p:spPr>
            <a:xfrm>
              <a:off x="5666459" y="2153047"/>
              <a:ext cx="2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feld 17"/>
            <p:cNvSpPr txBox="1"/>
            <p:nvPr/>
          </p:nvSpPr>
          <p:spPr>
            <a:xfrm>
              <a:off x="5851457" y="2008489"/>
              <a:ext cx="2431760"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Classe d’efficacité énergétique du produit </a:t>
              </a:r>
            </a:p>
            <a:p>
              <a:endParaRPr lang="fr-FR" sz="1200" dirty="0">
                <a:latin typeface="Roboto" panose="02000000000000000000" pitchFamily="2" charset="0"/>
                <a:ea typeface="Roboto" panose="02000000000000000000" pitchFamily="2" charset="0"/>
              </a:endParaRPr>
            </a:p>
          </p:txBody>
        </p:sp>
        <p:cxnSp>
          <p:nvCxnSpPr>
            <p:cNvPr id="47" name="Gerade Verbindung 46"/>
            <p:cNvCxnSpPr/>
            <p:nvPr/>
          </p:nvCxnSpPr>
          <p:spPr>
            <a:xfrm>
              <a:off x="5724128" y="1385342"/>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feld 25"/>
            <p:cNvSpPr txBox="1"/>
            <p:nvPr/>
          </p:nvSpPr>
          <p:spPr>
            <a:xfrm>
              <a:off x="5860971" y="1242763"/>
              <a:ext cx="779381" cy="276999"/>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QR code</a:t>
              </a:r>
            </a:p>
          </p:txBody>
        </p:sp>
      </p:grpSp>
      <p:pic>
        <p:nvPicPr>
          <p:cNvPr id="3" name="Grafik 2"/>
          <p:cNvPicPr>
            <a:picLocks noChangeAspect="1"/>
          </p:cNvPicPr>
          <p:nvPr>
            <p:custDataLst>
              <p:tags r:id="rId10"/>
            </p:custDataLst>
          </p:nvPr>
        </p:nvPicPr>
        <p:blipFill>
          <a:blip r:embed="rId16" cstate="screen">
            <a:extLst>
              <a:ext uri="{28A0092B-C50C-407E-A947-70E740481C1C}">
                <a14:useLocalDpi xmlns:a14="http://schemas.microsoft.com/office/drawing/2010/main"/>
              </a:ext>
            </a:extLst>
          </a:blip>
          <a:stretch>
            <a:fillRect/>
          </a:stretch>
        </p:blipFill>
        <p:spPr>
          <a:xfrm>
            <a:off x="753768" y="1312932"/>
            <a:ext cx="897165" cy="1872000"/>
          </a:xfrm>
          <a:prstGeom prst="rect">
            <a:avLst/>
          </a:prstGeom>
        </p:spPr>
      </p:pic>
      <p:sp>
        <p:nvSpPr>
          <p:cNvPr id="49" name="Textfeld 25"/>
          <p:cNvSpPr txBox="1"/>
          <p:nvPr>
            <p:custDataLst>
              <p:tags r:id="rId11"/>
            </p:custDataLst>
          </p:nvPr>
        </p:nvSpPr>
        <p:spPr>
          <a:xfrm>
            <a:off x="502361" y="978685"/>
            <a:ext cx="1404000"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a:solidFill>
                  <a:schemeClr val="bg1"/>
                </a:solidFill>
                <a:latin typeface="Roboto" panose="02000000000000000000" pitchFamily="2" charset="0"/>
                <a:ea typeface="Roboto" panose="02000000000000000000" pitchFamily="2" charset="0"/>
              </a:rPr>
              <a:t>Ancienne étiquette</a:t>
            </a:r>
          </a:p>
        </p:txBody>
      </p:sp>
    </p:spTree>
    <p:extLst>
      <p:ext uri="{BB962C8B-B14F-4D97-AF65-F5344CB8AC3E}">
        <p14:creationId xmlns:p14="http://schemas.microsoft.com/office/powerpoint/2010/main" val="361197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590400" y="539015"/>
            <a:ext cx="11601600" cy="1151673"/>
          </a:xfrm>
        </p:spPr>
        <p:txBody>
          <a:bodyPr/>
          <a:lstStyle/>
          <a:p>
            <a:r>
              <a:rPr lang="fr-FR" sz="3100" dirty="0"/>
              <a:t>Fiche d’information sur le produit : lave-vaisselle  </a:t>
            </a:r>
          </a:p>
        </p:txBody>
      </p:sp>
      <p:sp>
        <p:nvSpPr>
          <p:cNvPr id="4" name="Foliennummernplatzhalter 3"/>
          <p:cNvSpPr>
            <a:spLocks noGrp="1"/>
          </p:cNvSpPr>
          <p:nvPr>
            <p:ph type="sldNum" sz="quarter" idx="12"/>
            <p:custDataLst>
              <p:tags r:id="rId2"/>
            </p:custDataLst>
          </p:nvPr>
        </p:nvSpPr>
        <p:spPr/>
        <p:txBody>
          <a:bodyPr/>
          <a:lstStyle/>
          <a:p>
            <a:fld id="{03493DDB-4007-DA47-80CB-0ED21D6E3CF6}" type="slidenum">
              <a:rPr lang="de-DE" smtClean="0"/>
              <a:pPr/>
              <a:t>14</a:t>
            </a:fld>
            <a:endParaRPr lang="de-DE"/>
          </a:p>
        </p:txBody>
      </p:sp>
      <p:sp>
        <p:nvSpPr>
          <p:cNvPr id="6" name="Textfeld 5"/>
          <p:cNvSpPr txBox="1"/>
          <p:nvPr>
            <p:custDataLst>
              <p:tags r:id="rId3"/>
            </p:custDataLst>
          </p:nvPr>
        </p:nvSpPr>
        <p:spPr>
          <a:xfrm>
            <a:off x="590400" y="1453428"/>
            <a:ext cx="4922982" cy="266400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Informations à intégrer à la fiche d’information sur le produit</a:t>
            </a:r>
          </a:p>
          <a:p>
            <a:endParaRPr lang="de-AT" dirty="0">
              <a:solidFill>
                <a:schemeClr val="bg1"/>
              </a:solidFill>
              <a:latin typeface="Roboto" panose="02000000000000000000" pitchFamily="2" charset="0"/>
              <a:ea typeface="Roboto" panose="02000000000000000000" pitchFamily="2" charset="0"/>
            </a:endParaRPr>
          </a:p>
          <a:p>
            <a:r>
              <a:rPr lang="fr-FR" b="1" dirty="0">
                <a:solidFill>
                  <a:schemeClr val="bg1"/>
                </a:solidFill>
                <a:latin typeface="Roboto" panose="02000000000000000000" pitchFamily="2" charset="0"/>
                <a:ea typeface="Roboto" panose="02000000000000000000" pitchFamily="2" charset="0"/>
              </a:rPr>
              <a:t>Informations générales : </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Nom du fournisseur ou marque commerciale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Adresse du fournisseur</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Référence du modèle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Durée minimale de la garantie offerte par le fournisseur</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Informations supplémentaires</a:t>
            </a:r>
          </a:p>
        </p:txBody>
      </p:sp>
      <p:graphicFrame>
        <p:nvGraphicFramePr>
          <p:cNvPr id="13" name="Tabelle 12"/>
          <p:cNvGraphicFramePr>
            <a:graphicFrameLocks noGrp="1"/>
          </p:cNvGraphicFramePr>
          <p:nvPr>
            <p:custDataLst>
              <p:tags r:id="rId4"/>
            </p:custDataLst>
            <p:extLst>
              <p:ext uri="{D42A27DB-BD31-4B8C-83A1-F6EECF244321}">
                <p14:modId xmlns:p14="http://schemas.microsoft.com/office/powerpoint/2010/main" val="2382778358"/>
              </p:ext>
            </p:extLst>
          </p:nvPr>
        </p:nvGraphicFramePr>
        <p:xfrm>
          <a:off x="5791199" y="1453429"/>
          <a:ext cx="6146802" cy="4968240"/>
        </p:xfrm>
        <a:graphic>
          <a:graphicData uri="http://schemas.openxmlformats.org/drawingml/2006/table">
            <a:tbl>
              <a:tblPr firstRow="1" bandRow="1">
                <a:tableStyleId>{5C22544A-7EE6-4342-B048-85BDC9FD1C3A}</a:tableStyleId>
              </a:tblPr>
              <a:tblGrid>
                <a:gridCol w="3073401">
                  <a:extLst>
                    <a:ext uri="{9D8B030D-6E8A-4147-A177-3AD203B41FA5}">
                      <a16:colId xmlns:a16="http://schemas.microsoft.com/office/drawing/2014/main" val="1019947613"/>
                    </a:ext>
                  </a:extLst>
                </a:gridCol>
                <a:gridCol w="3073401">
                  <a:extLst>
                    <a:ext uri="{9D8B030D-6E8A-4147-A177-3AD203B41FA5}">
                      <a16:colId xmlns:a16="http://schemas.microsoft.com/office/drawing/2014/main" val="1735863996"/>
                    </a:ext>
                  </a:extLst>
                </a:gridCol>
              </a:tblGrid>
              <a:tr h="3014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bg1"/>
                          </a:solidFill>
                          <a:latin typeface="Roboto" panose="02000000000000000000" pitchFamily="2" charset="0"/>
                          <a:ea typeface="Roboto" panose="02000000000000000000" pitchFamily="2" charset="0"/>
                        </a:rPr>
                        <a:t>Paramètres généraux du produit</a:t>
                      </a:r>
                    </a:p>
                  </a:txBody>
                  <a:tcPr>
                    <a:solidFill>
                      <a:srgbClr val="2FAA5C"/>
                    </a:solidFill>
                  </a:tcPr>
                </a:tc>
                <a:tc hMerge="1">
                  <a:txBody>
                    <a:bodyPr/>
                    <a:lstStyle/>
                    <a:p>
                      <a:endParaRPr lang="de-AT" dirty="0"/>
                    </a:p>
                  </a:txBody>
                  <a:tcPr/>
                </a:tc>
                <a:extLst>
                  <a:ext uri="{0D108BD9-81ED-4DB2-BD59-A6C34878D82A}">
                    <a16:rowId xmlns:a16="http://schemas.microsoft.com/office/drawing/2014/main" val="4130994064"/>
                  </a:ext>
                </a:extLst>
              </a:tr>
              <a:tr h="301441">
                <a:tc>
                  <a:txBody>
                    <a:bodyPr/>
                    <a:lstStyle/>
                    <a:p>
                      <a:r>
                        <a:rPr lang="fr-FR" sz="1600" dirty="0">
                          <a:solidFill>
                            <a:schemeClr val="bg1"/>
                          </a:solidFill>
                          <a:latin typeface="Roboto" panose="02000000000000000000" pitchFamily="2" charset="0"/>
                          <a:ea typeface="Roboto" panose="02000000000000000000" pitchFamily="2" charset="0"/>
                        </a:rPr>
                        <a:t>Capacité nominale (nombre de couverts) </a:t>
                      </a:r>
                    </a:p>
                  </a:txBody>
                  <a:tcPr>
                    <a:solidFill>
                      <a:srgbClr val="85BE4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Dimensions (cm)</a:t>
                      </a:r>
                    </a:p>
                  </a:txBody>
                  <a:tcPr>
                    <a:solidFill>
                      <a:srgbClr val="85BE4C"/>
                    </a:solidFill>
                  </a:tcPr>
                </a:tc>
                <a:extLst>
                  <a:ext uri="{0D108BD9-81ED-4DB2-BD59-A6C34878D82A}">
                    <a16:rowId xmlns:a16="http://schemas.microsoft.com/office/drawing/2014/main" val="3178361178"/>
                  </a:ext>
                </a:extLst>
              </a:tr>
              <a:tr h="301441">
                <a:tc>
                  <a:txBody>
                    <a:bodyPr/>
                    <a:lstStyle/>
                    <a:p>
                      <a:r>
                        <a:rPr lang="fr-FR" sz="1600">
                          <a:solidFill>
                            <a:schemeClr val="bg1"/>
                          </a:solidFill>
                          <a:latin typeface="Roboto" panose="02000000000000000000" pitchFamily="2" charset="0"/>
                          <a:ea typeface="Roboto" panose="02000000000000000000" pitchFamily="2" charset="0"/>
                        </a:rPr>
                        <a:t>Indice d’efficacité énergétique</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Classe d’efficacité énergétique</a:t>
                      </a:r>
                    </a:p>
                  </a:txBody>
                  <a:tcPr>
                    <a:solidFill>
                      <a:srgbClr val="85BE4C"/>
                    </a:solidFill>
                  </a:tcPr>
                </a:tc>
                <a:extLst>
                  <a:ext uri="{0D108BD9-81ED-4DB2-BD59-A6C34878D82A}">
                    <a16:rowId xmlns:a16="http://schemas.microsoft.com/office/drawing/2014/main" val="2255216520"/>
                  </a:ext>
                </a:extLst>
              </a:tr>
              <a:tr h="301441">
                <a:tc>
                  <a:txBody>
                    <a:bodyPr/>
                    <a:lstStyle/>
                    <a:p>
                      <a:r>
                        <a:rPr lang="fr-FR" sz="1600" baseline="0" dirty="0">
                          <a:solidFill>
                            <a:schemeClr val="bg1"/>
                          </a:solidFill>
                          <a:latin typeface="Roboto" panose="02000000000000000000" pitchFamily="2" charset="0"/>
                          <a:ea typeface="Roboto" panose="02000000000000000000" pitchFamily="2" charset="0"/>
                        </a:rPr>
                        <a:t>Indice de performance de lavage</a:t>
                      </a:r>
                    </a:p>
                  </a:txBody>
                  <a:tcPr>
                    <a:solidFill>
                      <a:srgbClr val="85BE4C"/>
                    </a:solidFill>
                  </a:tcPr>
                </a:tc>
                <a:tc>
                  <a:txBody>
                    <a:bodyPr/>
                    <a:lstStyle/>
                    <a:p>
                      <a:r>
                        <a:rPr lang="fr-FR" sz="1600" dirty="0">
                          <a:solidFill>
                            <a:schemeClr val="bg1"/>
                          </a:solidFill>
                          <a:latin typeface="Roboto" panose="02000000000000000000" pitchFamily="2" charset="0"/>
                          <a:ea typeface="Roboto" panose="02000000000000000000" pitchFamily="2" charset="0"/>
                        </a:rPr>
                        <a:t>Indice de performance de séchage</a:t>
                      </a:r>
                    </a:p>
                  </a:txBody>
                  <a:tcPr>
                    <a:solidFill>
                      <a:srgbClr val="85BE4C"/>
                    </a:solidFill>
                  </a:tcPr>
                </a:tc>
                <a:extLst>
                  <a:ext uri="{0D108BD9-81ED-4DB2-BD59-A6C34878D82A}">
                    <a16:rowId xmlns:a16="http://schemas.microsoft.com/office/drawing/2014/main" val="1090408730"/>
                  </a:ext>
                </a:extLst>
              </a:tr>
              <a:tr h="301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bg1"/>
                          </a:solidFill>
                          <a:latin typeface="Roboto" panose="02000000000000000000" pitchFamily="2" charset="0"/>
                          <a:ea typeface="Roboto" panose="02000000000000000000" pitchFamily="2" charset="0"/>
                        </a:rPr>
                        <a:t>Consommation d’énergie en kWh par cycle</a:t>
                      </a:r>
                    </a:p>
                  </a:txBody>
                  <a:tcPr>
                    <a:solidFill>
                      <a:srgbClr val="85BE4C"/>
                    </a:solidFill>
                  </a:tcPr>
                </a:tc>
                <a:tc>
                  <a:txBody>
                    <a:bodyPr/>
                    <a:lstStyle/>
                    <a:p>
                      <a:r>
                        <a:rPr lang="fr-FR" sz="1600" dirty="0">
                          <a:solidFill>
                            <a:schemeClr val="bg1"/>
                          </a:solidFill>
                          <a:latin typeface="Roboto" panose="02000000000000000000" pitchFamily="2" charset="0"/>
                          <a:ea typeface="Roboto" panose="02000000000000000000" pitchFamily="2" charset="0"/>
                        </a:rPr>
                        <a:t>Consommation d’eau en litres par cycle</a:t>
                      </a:r>
                    </a:p>
                  </a:txBody>
                  <a:tcPr>
                    <a:solidFill>
                      <a:srgbClr val="85BE4C"/>
                    </a:solidFill>
                  </a:tcPr>
                </a:tc>
                <a:extLst>
                  <a:ext uri="{0D108BD9-81ED-4DB2-BD59-A6C34878D82A}">
                    <a16:rowId xmlns:a16="http://schemas.microsoft.com/office/drawing/2014/main" val="1824491252"/>
                  </a:ext>
                </a:extLst>
              </a:tr>
              <a:tr h="301441">
                <a:tc>
                  <a:txBody>
                    <a:bodyPr/>
                    <a:lstStyle/>
                    <a:p>
                      <a:r>
                        <a:rPr lang="fr-FR" sz="1600" dirty="0">
                          <a:solidFill>
                            <a:schemeClr val="bg1"/>
                          </a:solidFill>
                          <a:latin typeface="Roboto" panose="02000000000000000000" pitchFamily="2" charset="0"/>
                          <a:ea typeface="Roboto" panose="02000000000000000000" pitchFamily="2" charset="0"/>
                        </a:rPr>
                        <a:t>Durée du programme (heures et minutes)</a:t>
                      </a:r>
                    </a:p>
                  </a:txBody>
                  <a:tcPr>
                    <a:solidFill>
                      <a:srgbClr val="85BE4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bg1"/>
                          </a:solidFill>
                          <a:latin typeface="Roboto" panose="02000000000000000000" pitchFamily="2" charset="0"/>
                          <a:ea typeface="Roboto" panose="02000000000000000000" pitchFamily="2" charset="0"/>
                        </a:rPr>
                        <a:t>Type (encastré ou en pose libre)</a:t>
                      </a:r>
                    </a:p>
                    <a:p>
                      <a:endParaRPr lang="fr-FR" sz="1600" dirty="0">
                        <a:solidFill>
                          <a:schemeClr val="bg1"/>
                        </a:solidFill>
                        <a:latin typeface="Roboto" panose="02000000000000000000" pitchFamily="2" charset="0"/>
                        <a:ea typeface="Roboto" panose="02000000000000000000" pitchFamily="2" charset="0"/>
                      </a:endParaRPr>
                    </a:p>
                  </a:txBody>
                  <a:tcPr>
                    <a:solidFill>
                      <a:srgbClr val="85BE4C"/>
                    </a:solidFill>
                  </a:tcPr>
                </a:tc>
                <a:extLst>
                  <a:ext uri="{0D108BD9-81ED-4DB2-BD59-A6C34878D82A}">
                    <a16:rowId xmlns:a16="http://schemas.microsoft.com/office/drawing/2014/main" val="322395411"/>
                  </a:ext>
                </a:extLst>
              </a:tr>
              <a:tr h="301441">
                <a:tc>
                  <a:txBody>
                    <a:bodyPr/>
                    <a:lstStyle/>
                    <a:p>
                      <a:r>
                        <a:rPr lang="fr-FR" sz="1600">
                          <a:solidFill>
                            <a:schemeClr val="bg1"/>
                          </a:solidFill>
                          <a:latin typeface="Roboto" panose="02000000000000000000" pitchFamily="2" charset="0"/>
                          <a:ea typeface="Roboto" panose="02000000000000000000" pitchFamily="2" charset="0"/>
                        </a:rPr>
                        <a:t>Émissions de bruit acoustique dans l’air (dB(A) re 1 pW)</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Classe d’émissions de bruit acoustique dans l’air</a:t>
                      </a:r>
                    </a:p>
                  </a:txBody>
                  <a:tcPr>
                    <a:solidFill>
                      <a:srgbClr val="85BE4C"/>
                    </a:solidFill>
                  </a:tcPr>
                </a:tc>
                <a:extLst>
                  <a:ext uri="{0D108BD9-81ED-4DB2-BD59-A6C34878D82A}">
                    <a16:rowId xmlns:a16="http://schemas.microsoft.com/office/drawing/2014/main" val="1947003744"/>
                  </a:ext>
                </a:extLst>
              </a:tr>
              <a:tr h="301441">
                <a:tc>
                  <a:txBody>
                    <a:bodyPr/>
                    <a:lstStyle/>
                    <a:p>
                      <a:r>
                        <a:rPr lang="fr-FR" sz="1600">
                          <a:solidFill>
                            <a:schemeClr val="bg1"/>
                          </a:solidFill>
                          <a:latin typeface="Roboto" panose="02000000000000000000" pitchFamily="2" charset="0"/>
                          <a:ea typeface="Roboto" panose="02000000000000000000" pitchFamily="2" charset="0"/>
                        </a:rPr>
                        <a:t>Mode arrêt (W)</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Mode veille (W)</a:t>
                      </a:r>
                    </a:p>
                  </a:txBody>
                  <a:tcPr>
                    <a:solidFill>
                      <a:srgbClr val="85BE4C"/>
                    </a:solidFill>
                  </a:tcPr>
                </a:tc>
                <a:extLst>
                  <a:ext uri="{0D108BD9-81ED-4DB2-BD59-A6C34878D82A}">
                    <a16:rowId xmlns:a16="http://schemas.microsoft.com/office/drawing/2014/main" val="2818993720"/>
                  </a:ext>
                </a:extLst>
              </a:tr>
              <a:tr h="301441">
                <a:tc>
                  <a:txBody>
                    <a:bodyPr/>
                    <a:lstStyle/>
                    <a:p>
                      <a:r>
                        <a:rPr lang="fr-FR" sz="1600">
                          <a:solidFill>
                            <a:schemeClr val="bg1"/>
                          </a:solidFill>
                          <a:latin typeface="Roboto" panose="02000000000000000000" pitchFamily="2" charset="0"/>
                          <a:ea typeface="Roboto" panose="02000000000000000000" pitchFamily="2" charset="0"/>
                        </a:rPr>
                        <a:t>Démarrage différé (W) (le cas échéant)</a:t>
                      </a:r>
                    </a:p>
                  </a:txBody>
                  <a:tcPr>
                    <a:solidFill>
                      <a:srgbClr val="85BE4C"/>
                    </a:solidFill>
                  </a:tcPr>
                </a:tc>
                <a:tc>
                  <a:txBody>
                    <a:bodyPr/>
                    <a:lstStyle/>
                    <a:p>
                      <a:r>
                        <a:rPr lang="fr-FR" sz="1600" dirty="0">
                          <a:solidFill>
                            <a:schemeClr val="bg1"/>
                          </a:solidFill>
                          <a:latin typeface="Roboto" panose="02000000000000000000" pitchFamily="2" charset="0"/>
                          <a:ea typeface="Roboto" panose="02000000000000000000" pitchFamily="2" charset="0"/>
                        </a:rPr>
                        <a:t>Mode veille avec maintien de la connexion au réseau (W) (le cas échéant)</a:t>
                      </a:r>
                    </a:p>
                  </a:txBody>
                  <a:tcPr>
                    <a:solidFill>
                      <a:srgbClr val="85BE4C"/>
                    </a:solidFill>
                  </a:tcPr>
                </a:tc>
                <a:extLst>
                  <a:ext uri="{0D108BD9-81ED-4DB2-BD59-A6C34878D82A}">
                    <a16:rowId xmlns:a16="http://schemas.microsoft.com/office/drawing/2014/main" val="926216684"/>
                  </a:ext>
                </a:extLst>
              </a:tr>
            </a:tbl>
          </a:graphicData>
        </a:graphic>
      </p:graphicFrame>
      <p:sp>
        <p:nvSpPr>
          <p:cNvPr id="15" name="Textfeld 14"/>
          <p:cNvSpPr txBox="1"/>
          <p:nvPr>
            <p:custDataLst>
              <p:tags r:id="rId5"/>
            </p:custDataLst>
          </p:nvPr>
        </p:nvSpPr>
        <p:spPr>
          <a:xfrm>
            <a:off x="590400" y="4455172"/>
            <a:ext cx="4922982" cy="92333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La version complète de la fiche d’information sur le produit est disponible dans le </a:t>
            </a:r>
            <a:r>
              <a:rPr lang="fr-FR" b="1" dirty="0">
                <a:solidFill>
                  <a:schemeClr val="bg1"/>
                </a:solidFill>
                <a:latin typeface="Roboto" panose="02000000000000000000" pitchFamily="2" charset="0"/>
                <a:ea typeface="Roboto" panose="02000000000000000000" pitchFamily="2" charset="0"/>
                <a:hlinkClick r:id="rId7"/>
              </a:rPr>
              <a:t>règlement officiel</a:t>
            </a:r>
            <a:r>
              <a:rPr lang="fr-FR" b="1" dirty="0">
                <a:solidFill>
                  <a:schemeClr val="bg1"/>
                </a:solidFill>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97938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487996" y="428300"/>
            <a:ext cx="10980484" cy="800785"/>
          </a:xfrm>
        </p:spPr>
        <p:txBody>
          <a:bodyPr/>
          <a:lstStyle/>
          <a:p>
            <a:r>
              <a:rPr lang="fr-FR" sz="3100" dirty="0">
                <a:solidFill>
                  <a:srgbClr val="2FAA5C"/>
                </a:solidFill>
              </a:rPr>
              <a:t>Nouvelle étiquette pour les lave-linge</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15</a:t>
            </a:fld>
            <a:endParaRPr lang="de-DE"/>
          </a:p>
        </p:txBody>
      </p:sp>
      <p:sp>
        <p:nvSpPr>
          <p:cNvPr id="11" name="Inhaltsplatzhalter 4">
            <a:extLst>
              <a:ext uri="{FF2B5EF4-FFF2-40B4-BE49-F238E27FC236}">
                <a16:creationId xmlns:a16="http://schemas.microsoft.com/office/drawing/2014/main" id="{938BBD6A-86CE-6F49-B5EF-B68D068D1BFC}"/>
              </a:ext>
            </a:extLst>
          </p:cNvPr>
          <p:cNvSpPr txBox="1">
            <a:spLocks/>
          </p:cNvSpPr>
          <p:nvPr>
            <p:custDataLst>
              <p:tags r:id="rId5"/>
            </p:custDataLst>
          </p:nvPr>
        </p:nvSpPr>
        <p:spPr>
          <a:xfrm>
            <a:off x="7342414" y="1318634"/>
            <a:ext cx="4570345" cy="4858329"/>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fr-FR" dirty="0">
                <a:solidFill>
                  <a:schemeClr val="bg1"/>
                </a:solidFill>
              </a:rPr>
              <a:t>Différences avec l’ancienne étiquette </a:t>
            </a:r>
          </a:p>
          <a:p>
            <a:pPr>
              <a:buFont typeface="Arial" panose="020B0604020202020204" pitchFamily="34" charset="0"/>
              <a:buChar char="•"/>
            </a:pPr>
            <a:r>
              <a:rPr lang="fr-FR" dirty="0">
                <a:solidFill>
                  <a:schemeClr val="bg1"/>
                </a:solidFill>
              </a:rPr>
              <a:t>Indication de la consommation d’énergie pondérée pour 100 cycles</a:t>
            </a:r>
          </a:p>
          <a:p>
            <a:pPr>
              <a:buFont typeface="Arial" panose="020B0604020202020204" pitchFamily="34" charset="0"/>
              <a:buChar char="•"/>
            </a:pPr>
            <a:r>
              <a:rPr lang="fr-FR" dirty="0">
                <a:solidFill>
                  <a:schemeClr val="bg1"/>
                </a:solidFill>
              </a:rPr>
              <a:t>Capacité nominale du programme « </a:t>
            </a:r>
            <a:r>
              <a:rPr lang="fr-FR" dirty="0" err="1">
                <a:solidFill>
                  <a:schemeClr val="bg1"/>
                </a:solidFill>
              </a:rPr>
              <a:t>eco</a:t>
            </a:r>
            <a:r>
              <a:rPr lang="fr-FR" dirty="0">
                <a:solidFill>
                  <a:schemeClr val="bg1"/>
                </a:solidFill>
              </a:rPr>
              <a:t> 40-60 »</a:t>
            </a:r>
          </a:p>
          <a:p>
            <a:pPr>
              <a:buFont typeface="Arial" panose="020B0604020202020204" pitchFamily="34" charset="0"/>
              <a:buChar char="•"/>
            </a:pPr>
            <a:r>
              <a:rPr lang="fr-FR" dirty="0">
                <a:solidFill>
                  <a:schemeClr val="bg1"/>
                </a:solidFill>
              </a:rPr>
              <a:t>Consommation d’eau pondérée par cycle</a:t>
            </a:r>
          </a:p>
          <a:p>
            <a:pPr>
              <a:buFont typeface="Arial" panose="020B0604020202020204" pitchFamily="34" charset="0"/>
              <a:buChar char="•"/>
            </a:pPr>
            <a:r>
              <a:rPr lang="fr-FR" dirty="0">
                <a:solidFill>
                  <a:schemeClr val="bg1"/>
                </a:solidFill>
              </a:rPr>
              <a:t>Émissions de bruit en phase d’essorage uniquement. Indication de la classe d’émission de bruit</a:t>
            </a:r>
          </a:p>
          <a:p>
            <a:pPr>
              <a:buFont typeface="Arial" panose="020B0604020202020204" pitchFamily="34" charset="0"/>
              <a:buChar char="•"/>
            </a:pPr>
            <a:r>
              <a:rPr lang="fr-FR" dirty="0">
                <a:solidFill>
                  <a:schemeClr val="bg1"/>
                </a:solidFill>
              </a:rPr>
              <a:t>Durée du programme « </a:t>
            </a:r>
            <a:r>
              <a:rPr lang="fr-FR" dirty="0" err="1">
                <a:solidFill>
                  <a:schemeClr val="bg1"/>
                </a:solidFill>
              </a:rPr>
              <a:t>eco</a:t>
            </a:r>
            <a:r>
              <a:rPr lang="fr-FR" dirty="0">
                <a:solidFill>
                  <a:schemeClr val="bg1"/>
                </a:solidFill>
              </a:rPr>
              <a:t> 40-60 » </a:t>
            </a:r>
          </a:p>
          <a:p>
            <a:pPr marL="7938" indent="0">
              <a:buNone/>
            </a:pPr>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6"/>
            </p:custDataLst>
          </p:nvPr>
        </p:nvSpPr>
        <p:spPr>
          <a:xfrm>
            <a:off x="454836" y="1339800"/>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7"/>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8"/>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grpSp>
        <p:nvGrpSpPr>
          <p:cNvPr id="31" name="Gruppieren 30"/>
          <p:cNvGrpSpPr/>
          <p:nvPr>
            <p:custDataLst>
              <p:tags r:id="rId9"/>
            </p:custDataLst>
          </p:nvPr>
        </p:nvGrpSpPr>
        <p:grpSpPr>
          <a:xfrm>
            <a:off x="166798" y="1410060"/>
            <a:ext cx="6821024" cy="5227807"/>
            <a:chOff x="1095651" y="866774"/>
            <a:chExt cx="7514813" cy="5943629"/>
          </a:xfrm>
        </p:grpSpPr>
        <p:pic>
          <p:nvPicPr>
            <p:cNvPr id="32" name="Picture 2" descr="Y:\_2019\19.006_ka_topprodukte19\2_New_Labels\Labels_washmachines_simple.jp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3167844" y="866774"/>
              <a:ext cx="2916324" cy="491490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Gerade Verbindung 32"/>
            <p:cNvCxnSpPr/>
            <p:nvPr/>
          </p:nvCxnSpPr>
          <p:spPr>
            <a:xfrm>
              <a:off x="4523142" y="2734734"/>
              <a:ext cx="13986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2976696" y="3789040"/>
              <a:ext cx="7193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V="1">
              <a:off x="5436096" y="4651624"/>
              <a:ext cx="479535" cy="1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3188157" y="4651623"/>
              <a:ext cx="439574" cy="151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feld 18"/>
            <p:cNvSpPr txBox="1"/>
            <p:nvPr/>
          </p:nvSpPr>
          <p:spPr>
            <a:xfrm>
              <a:off x="5877859" y="2572083"/>
              <a:ext cx="2546474" cy="52680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Échelle d’efficacité énergétique de A à G</a:t>
              </a:r>
            </a:p>
          </p:txBody>
        </p:sp>
        <p:sp>
          <p:nvSpPr>
            <p:cNvPr id="38" name="Textfeld 20"/>
            <p:cNvSpPr txBox="1"/>
            <p:nvPr/>
          </p:nvSpPr>
          <p:spPr>
            <a:xfrm>
              <a:off x="1117665" y="3235643"/>
              <a:ext cx="1969257" cy="73753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Consommation d’énergie pondérée pour 100 cycles (kWh)</a:t>
              </a:r>
            </a:p>
          </p:txBody>
        </p:sp>
        <p:sp>
          <p:nvSpPr>
            <p:cNvPr id="39" name="Textfeld 21"/>
            <p:cNvSpPr txBox="1"/>
            <p:nvPr/>
          </p:nvSpPr>
          <p:spPr>
            <a:xfrm>
              <a:off x="5877859" y="4483551"/>
              <a:ext cx="2608767" cy="73753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Consommation d’eau pondérée par cycle (litres) </a:t>
              </a:r>
            </a:p>
            <a:p>
              <a:endParaRPr lang="fr-FR" sz="1200" dirty="0">
                <a:latin typeface="Roboto" panose="02000000000000000000" pitchFamily="2" charset="0"/>
                <a:ea typeface="Roboto" panose="02000000000000000000" pitchFamily="2" charset="0"/>
              </a:endParaRPr>
            </a:p>
          </p:txBody>
        </p:sp>
        <p:sp>
          <p:nvSpPr>
            <p:cNvPr id="40" name="Textfeld 22"/>
            <p:cNvSpPr txBox="1"/>
            <p:nvPr/>
          </p:nvSpPr>
          <p:spPr>
            <a:xfrm>
              <a:off x="1095651" y="4285726"/>
              <a:ext cx="2182525" cy="94825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Capacité nominale pour le programme « </a:t>
              </a:r>
              <a:r>
                <a:rPr lang="fr-FR" sz="1200" dirty="0" err="1">
                  <a:latin typeface="Roboto" panose="02000000000000000000" pitchFamily="2" charset="0"/>
                  <a:ea typeface="Roboto" panose="02000000000000000000" pitchFamily="2" charset="0"/>
                </a:rPr>
                <a:t>eco</a:t>
              </a:r>
              <a:r>
                <a:rPr lang="fr-FR" sz="1200" dirty="0">
                  <a:latin typeface="Roboto" panose="02000000000000000000" pitchFamily="2" charset="0"/>
                  <a:ea typeface="Roboto" panose="02000000000000000000" pitchFamily="2" charset="0"/>
                </a:rPr>
                <a:t> 40-60 » (kg) *</a:t>
              </a:r>
            </a:p>
            <a:p>
              <a:endParaRPr lang="fr-FR" sz="1200" dirty="0">
                <a:latin typeface="Roboto" panose="02000000000000000000" pitchFamily="2" charset="0"/>
                <a:ea typeface="Roboto" panose="02000000000000000000" pitchFamily="2" charset="0"/>
              </a:endParaRPr>
            </a:p>
          </p:txBody>
        </p:sp>
        <p:sp>
          <p:nvSpPr>
            <p:cNvPr id="41" name="Textfeld 23"/>
            <p:cNvSpPr txBox="1"/>
            <p:nvPr/>
          </p:nvSpPr>
          <p:spPr>
            <a:xfrm>
              <a:off x="4849302" y="5960490"/>
              <a:ext cx="3761162" cy="52680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Émissions de bruit acoustique dans l’air (dB(A)) et classe d’émission de bruit</a:t>
              </a:r>
            </a:p>
          </p:txBody>
        </p:sp>
        <p:cxnSp>
          <p:nvCxnSpPr>
            <p:cNvPr id="42" name="Gerade Verbindung 41"/>
            <p:cNvCxnSpPr/>
            <p:nvPr/>
          </p:nvCxnSpPr>
          <p:spPr>
            <a:xfrm>
              <a:off x="5004048" y="544522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4139952"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feld 14"/>
            <p:cNvSpPr txBox="1"/>
            <p:nvPr/>
          </p:nvSpPr>
          <p:spPr>
            <a:xfrm>
              <a:off x="2078714" y="6283594"/>
              <a:ext cx="3456384" cy="52680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Durée du programme « </a:t>
              </a:r>
              <a:r>
                <a:rPr lang="fr-FR" sz="1200" dirty="0" err="1">
                  <a:latin typeface="Roboto" panose="02000000000000000000" pitchFamily="2" charset="0"/>
                  <a:ea typeface="Roboto" panose="02000000000000000000" pitchFamily="2" charset="0"/>
                </a:rPr>
                <a:t>eco</a:t>
              </a:r>
              <a:r>
                <a:rPr lang="fr-FR" sz="1200" dirty="0">
                  <a:latin typeface="Roboto" panose="02000000000000000000" pitchFamily="2" charset="0"/>
                  <a:ea typeface="Roboto" panose="02000000000000000000" pitchFamily="2" charset="0"/>
                </a:rPr>
                <a:t> 40-60 » </a:t>
              </a:r>
            </a:p>
            <a:p>
              <a:r>
                <a:rPr lang="fr-FR" sz="1200" dirty="0">
                  <a:latin typeface="Roboto" panose="02000000000000000000" pitchFamily="2" charset="0"/>
                  <a:ea typeface="Roboto" panose="02000000000000000000" pitchFamily="2" charset="0"/>
                </a:rPr>
                <a:t>(heures et minutes)</a:t>
              </a:r>
            </a:p>
          </p:txBody>
        </p:sp>
        <p:cxnSp>
          <p:nvCxnSpPr>
            <p:cNvPr id="45" name="Gerade Verbindung 44"/>
            <p:cNvCxnSpPr/>
            <p:nvPr/>
          </p:nvCxnSpPr>
          <p:spPr>
            <a:xfrm>
              <a:off x="4572000" y="4797152"/>
              <a:ext cx="0" cy="1613793"/>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feld 17"/>
            <p:cNvSpPr txBox="1"/>
            <p:nvPr/>
          </p:nvSpPr>
          <p:spPr>
            <a:xfrm>
              <a:off x="1934301" y="5871087"/>
              <a:ext cx="2267299" cy="316085"/>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Classe d’efficacité d’essorage</a:t>
              </a:r>
            </a:p>
          </p:txBody>
        </p:sp>
        <p:sp>
          <p:nvSpPr>
            <p:cNvPr id="47" name="Textfeld 19"/>
            <p:cNvSpPr txBox="1"/>
            <p:nvPr/>
          </p:nvSpPr>
          <p:spPr>
            <a:xfrm>
              <a:off x="5877859" y="2003225"/>
              <a:ext cx="2546474" cy="73753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Classe d’efficacité énergétique du produit </a:t>
              </a:r>
            </a:p>
            <a:p>
              <a:endParaRPr lang="fr-FR" sz="1200" dirty="0">
                <a:latin typeface="Roboto" panose="02000000000000000000" pitchFamily="2" charset="0"/>
                <a:ea typeface="Roboto" panose="02000000000000000000" pitchFamily="2" charset="0"/>
              </a:endParaRPr>
            </a:p>
          </p:txBody>
        </p:sp>
        <p:cxnSp>
          <p:nvCxnSpPr>
            <p:cNvPr id="48" name="Gerade Verbindung 47"/>
            <p:cNvCxnSpPr/>
            <p:nvPr/>
          </p:nvCxnSpPr>
          <p:spPr>
            <a:xfrm>
              <a:off x="5724128" y="2158444"/>
              <a:ext cx="199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a:off x="5713555" y="1372018"/>
              <a:ext cx="239768"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feld 27"/>
            <p:cNvSpPr txBox="1"/>
            <p:nvPr/>
          </p:nvSpPr>
          <p:spPr>
            <a:xfrm>
              <a:off x="5901120" y="1214640"/>
              <a:ext cx="865140" cy="316085"/>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QR code</a:t>
              </a:r>
            </a:p>
          </p:txBody>
        </p:sp>
      </p:grpSp>
      <p:pic>
        <p:nvPicPr>
          <p:cNvPr id="2" name="Grafik 1"/>
          <p:cNvPicPr>
            <a:picLocks noChangeAspect="1"/>
          </p:cNvPicPr>
          <p:nvPr>
            <p:custDataLst>
              <p:tags r:id="rId10"/>
            </p:custDataLst>
          </p:nvPr>
        </p:nvPicPr>
        <p:blipFill>
          <a:blip r:embed="rId16" cstate="screen">
            <a:extLst>
              <a:ext uri="{28A0092B-C50C-407E-A947-70E740481C1C}">
                <a14:useLocalDpi xmlns:a14="http://schemas.microsoft.com/office/drawing/2010/main"/>
              </a:ext>
            </a:extLst>
          </a:blip>
          <a:stretch>
            <a:fillRect/>
          </a:stretch>
        </p:blipFill>
        <p:spPr>
          <a:xfrm>
            <a:off x="764162" y="1363738"/>
            <a:ext cx="901667" cy="1872000"/>
          </a:xfrm>
          <a:prstGeom prst="rect">
            <a:avLst/>
          </a:prstGeom>
        </p:spPr>
      </p:pic>
      <p:sp>
        <p:nvSpPr>
          <p:cNvPr id="51" name="Textfeld 25"/>
          <p:cNvSpPr txBox="1"/>
          <p:nvPr>
            <p:custDataLst>
              <p:tags r:id="rId11"/>
            </p:custDataLst>
          </p:nvPr>
        </p:nvSpPr>
        <p:spPr>
          <a:xfrm>
            <a:off x="516934" y="1032390"/>
            <a:ext cx="1404000"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solidFill>
                  <a:schemeClr val="bg1"/>
                </a:solidFill>
                <a:latin typeface="Roboto" panose="02000000000000000000" pitchFamily="2" charset="0"/>
                <a:ea typeface="Roboto" panose="02000000000000000000" pitchFamily="2" charset="0"/>
              </a:rPr>
              <a:t>Ancienne étiquette</a:t>
            </a:r>
          </a:p>
        </p:txBody>
      </p:sp>
      <p:sp>
        <p:nvSpPr>
          <p:cNvPr id="3" name="ZoneTexte 2"/>
          <p:cNvSpPr txBox="1"/>
          <p:nvPr/>
        </p:nvSpPr>
        <p:spPr>
          <a:xfrm>
            <a:off x="3322201" y="6414244"/>
            <a:ext cx="7503843" cy="415498"/>
          </a:xfrm>
          <a:prstGeom prst="rect">
            <a:avLst/>
          </a:prstGeom>
          <a:noFill/>
        </p:spPr>
        <p:txBody>
          <a:bodyPr wrap="square" rtlCol="0">
            <a:spAutoFit/>
          </a:bodyPr>
          <a:lstStyle/>
          <a:p>
            <a:r>
              <a:rPr lang="fr-FR" sz="1050" dirty="0"/>
              <a:t>*«</a:t>
            </a:r>
            <a:r>
              <a:rPr lang="fr-FR" sz="1050" dirty="0" err="1"/>
              <a:t>eco</a:t>
            </a:r>
            <a:r>
              <a:rPr lang="fr-FR" sz="1050" dirty="0"/>
              <a:t> 40-60»: le nom du programme de lavage déclaré par le fournisseur comme convenant au lavage du linge de coton normalement sale déclaré lavable à 40 °C ou à 60 °C, en un même cycle de lavage,</a:t>
            </a:r>
          </a:p>
        </p:txBody>
      </p:sp>
    </p:spTree>
    <p:extLst>
      <p:ext uri="{BB962C8B-B14F-4D97-AF65-F5344CB8AC3E}">
        <p14:creationId xmlns:p14="http://schemas.microsoft.com/office/powerpoint/2010/main" val="361197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FR" sz="3100" dirty="0"/>
              <a:t>Fiche d’information sur le produit : lave-linge  </a:t>
            </a:r>
          </a:p>
        </p:txBody>
      </p:sp>
      <p:sp>
        <p:nvSpPr>
          <p:cNvPr id="4" name="Foliennummernplatzhalter 3"/>
          <p:cNvSpPr>
            <a:spLocks noGrp="1"/>
          </p:cNvSpPr>
          <p:nvPr>
            <p:ph type="sldNum" sz="quarter" idx="12"/>
            <p:custDataLst>
              <p:tags r:id="rId2"/>
            </p:custDataLst>
          </p:nvPr>
        </p:nvSpPr>
        <p:spPr/>
        <p:txBody>
          <a:bodyPr/>
          <a:lstStyle/>
          <a:p>
            <a:fld id="{03493DDB-4007-DA47-80CB-0ED21D6E3CF6}" type="slidenum">
              <a:rPr lang="de-DE" smtClean="0"/>
              <a:pPr/>
              <a:t>16</a:t>
            </a:fld>
            <a:endParaRPr lang="de-DE"/>
          </a:p>
        </p:txBody>
      </p:sp>
      <p:sp>
        <p:nvSpPr>
          <p:cNvPr id="6" name="Textfeld 5"/>
          <p:cNvSpPr txBox="1"/>
          <p:nvPr>
            <p:custDataLst>
              <p:tags r:id="rId3"/>
            </p:custDataLst>
          </p:nvPr>
        </p:nvSpPr>
        <p:spPr>
          <a:xfrm>
            <a:off x="590400" y="1357312"/>
            <a:ext cx="4922982" cy="266400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Informations à intégrer à la fiche d’information sur le produit</a:t>
            </a:r>
          </a:p>
          <a:p>
            <a:endParaRPr lang="de-AT" dirty="0">
              <a:solidFill>
                <a:schemeClr val="bg1"/>
              </a:solidFill>
              <a:latin typeface="Roboto" panose="02000000000000000000" pitchFamily="2" charset="0"/>
              <a:ea typeface="Roboto" panose="02000000000000000000" pitchFamily="2" charset="0"/>
            </a:endParaRPr>
          </a:p>
          <a:p>
            <a:r>
              <a:rPr lang="fr-FR" b="1" dirty="0">
                <a:solidFill>
                  <a:schemeClr val="bg1"/>
                </a:solidFill>
                <a:latin typeface="Roboto" panose="02000000000000000000" pitchFamily="2" charset="0"/>
                <a:ea typeface="Roboto" panose="02000000000000000000" pitchFamily="2" charset="0"/>
              </a:rPr>
              <a:t>Informations générales : </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Nom du fournisseur ou marque commerciale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Adresse du fournisseur</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Référence du modèle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Durée minimale de la garantie offerte par le fournisseur</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Informations supplémentaires</a:t>
            </a:r>
          </a:p>
        </p:txBody>
      </p:sp>
      <p:graphicFrame>
        <p:nvGraphicFramePr>
          <p:cNvPr id="13" name="Tabelle 12"/>
          <p:cNvGraphicFramePr>
            <a:graphicFrameLocks noGrp="1"/>
          </p:cNvGraphicFramePr>
          <p:nvPr>
            <p:custDataLst>
              <p:tags r:id="rId4"/>
            </p:custDataLst>
            <p:extLst>
              <p:ext uri="{D42A27DB-BD31-4B8C-83A1-F6EECF244321}">
                <p14:modId xmlns:p14="http://schemas.microsoft.com/office/powerpoint/2010/main" val="2258407943"/>
              </p:ext>
            </p:extLst>
          </p:nvPr>
        </p:nvGraphicFramePr>
        <p:xfrm>
          <a:off x="5791199" y="1348508"/>
          <a:ext cx="6146802" cy="5394960"/>
        </p:xfrm>
        <a:graphic>
          <a:graphicData uri="http://schemas.openxmlformats.org/drawingml/2006/table">
            <a:tbl>
              <a:tblPr firstRow="1" bandRow="1">
                <a:tableStyleId>{5C22544A-7EE6-4342-B048-85BDC9FD1C3A}</a:tableStyleId>
              </a:tblPr>
              <a:tblGrid>
                <a:gridCol w="3073401">
                  <a:extLst>
                    <a:ext uri="{9D8B030D-6E8A-4147-A177-3AD203B41FA5}">
                      <a16:colId xmlns:a16="http://schemas.microsoft.com/office/drawing/2014/main" val="1019947613"/>
                    </a:ext>
                  </a:extLst>
                </a:gridCol>
                <a:gridCol w="3073401">
                  <a:extLst>
                    <a:ext uri="{9D8B030D-6E8A-4147-A177-3AD203B41FA5}">
                      <a16:colId xmlns:a16="http://schemas.microsoft.com/office/drawing/2014/main" val="1735863996"/>
                    </a:ext>
                  </a:extLst>
                </a:gridCol>
              </a:tblGrid>
              <a:tr h="3014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Paramètres généraux du produit</a:t>
                      </a:r>
                    </a:p>
                  </a:txBody>
                  <a:tcPr>
                    <a:solidFill>
                      <a:srgbClr val="2FAA5C"/>
                    </a:solidFill>
                  </a:tcPr>
                </a:tc>
                <a:tc hMerge="1">
                  <a:txBody>
                    <a:bodyPr/>
                    <a:lstStyle/>
                    <a:p>
                      <a:endParaRPr lang="de-AT" dirty="0"/>
                    </a:p>
                  </a:txBody>
                  <a:tcPr/>
                </a:tc>
                <a:extLst>
                  <a:ext uri="{0D108BD9-81ED-4DB2-BD59-A6C34878D82A}">
                    <a16:rowId xmlns:a16="http://schemas.microsoft.com/office/drawing/2014/main" val="4130994064"/>
                  </a:ext>
                </a:extLst>
              </a:tr>
              <a:tr h="301441">
                <a:tc>
                  <a:txBody>
                    <a:bodyPr/>
                    <a:lstStyle/>
                    <a:p>
                      <a:r>
                        <a:rPr lang="fr-FR" sz="1600">
                          <a:solidFill>
                            <a:schemeClr val="bg1"/>
                          </a:solidFill>
                          <a:latin typeface="Roboto" panose="02000000000000000000" pitchFamily="2" charset="0"/>
                          <a:ea typeface="Roboto" panose="02000000000000000000" pitchFamily="2" charset="0"/>
                        </a:rPr>
                        <a:t>Capacité nominale (kg) </a:t>
                      </a:r>
                    </a:p>
                  </a:txBody>
                  <a:tcPr>
                    <a:solidFill>
                      <a:srgbClr val="85BE4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Dimensions (cm)</a:t>
                      </a:r>
                    </a:p>
                  </a:txBody>
                  <a:tcPr>
                    <a:solidFill>
                      <a:srgbClr val="85BE4C"/>
                    </a:solidFill>
                  </a:tcPr>
                </a:tc>
                <a:extLst>
                  <a:ext uri="{0D108BD9-81ED-4DB2-BD59-A6C34878D82A}">
                    <a16:rowId xmlns:a16="http://schemas.microsoft.com/office/drawing/2014/main" val="3178361178"/>
                  </a:ext>
                </a:extLst>
              </a:tr>
              <a:tr h="301441">
                <a:tc>
                  <a:txBody>
                    <a:bodyPr/>
                    <a:lstStyle/>
                    <a:p>
                      <a:r>
                        <a:rPr lang="fr-FR" sz="1600">
                          <a:solidFill>
                            <a:schemeClr val="bg1"/>
                          </a:solidFill>
                          <a:latin typeface="Roboto" panose="02000000000000000000" pitchFamily="2" charset="0"/>
                          <a:ea typeface="Roboto" panose="02000000000000000000" pitchFamily="2" charset="0"/>
                        </a:rPr>
                        <a:t>Indice d’efficacité énergétique</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Classe d’efficacité énergétique</a:t>
                      </a:r>
                    </a:p>
                  </a:txBody>
                  <a:tcPr>
                    <a:solidFill>
                      <a:srgbClr val="85BE4C"/>
                    </a:solidFill>
                  </a:tcPr>
                </a:tc>
                <a:extLst>
                  <a:ext uri="{0D108BD9-81ED-4DB2-BD59-A6C34878D82A}">
                    <a16:rowId xmlns:a16="http://schemas.microsoft.com/office/drawing/2014/main" val="2255216520"/>
                  </a:ext>
                </a:extLst>
              </a:tr>
              <a:tr h="301441">
                <a:tc>
                  <a:txBody>
                    <a:bodyPr/>
                    <a:lstStyle/>
                    <a:p>
                      <a:r>
                        <a:rPr lang="fr-FR" sz="1600">
                          <a:solidFill>
                            <a:schemeClr val="bg1"/>
                          </a:solidFill>
                          <a:latin typeface="Roboto" panose="02000000000000000000" pitchFamily="2" charset="0"/>
                          <a:ea typeface="Roboto" panose="02000000000000000000" pitchFamily="2" charset="0"/>
                        </a:rPr>
                        <a:t>Indice d’efficacité de lavage</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Efficacité de rinçage (g/kg)</a:t>
                      </a:r>
                    </a:p>
                  </a:txBody>
                  <a:tcPr>
                    <a:solidFill>
                      <a:srgbClr val="85BE4C"/>
                    </a:solidFill>
                  </a:tcPr>
                </a:tc>
                <a:extLst>
                  <a:ext uri="{0D108BD9-81ED-4DB2-BD59-A6C34878D82A}">
                    <a16:rowId xmlns:a16="http://schemas.microsoft.com/office/drawing/2014/main" val="1090408730"/>
                  </a:ext>
                </a:extLst>
              </a:tr>
              <a:tr h="301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bg1"/>
                          </a:solidFill>
                          <a:latin typeface="Roboto" panose="02000000000000000000" pitchFamily="2" charset="0"/>
                          <a:ea typeface="Roboto" panose="02000000000000000000" pitchFamily="2" charset="0"/>
                        </a:rPr>
                        <a:t>Consommation d’énergie en kWh par cycle</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Consommation d’eau en litres par cycle</a:t>
                      </a:r>
                    </a:p>
                  </a:txBody>
                  <a:tcPr>
                    <a:solidFill>
                      <a:srgbClr val="85BE4C"/>
                    </a:solidFill>
                  </a:tcPr>
                </a:tc>
                <a:extLst>
                  <a:ext uri="{0D108BD9-81ED-4DB2-BD59-A6C34878D82A}">
                    <a16:rowId xmlns:a16="http://schemas.microsoft.com/office/drawing/2014/main" val="1824491252"/>
                  </a:ext>
                </a:extLst>
              </a:tr>
              <a:tr h="301441">
                <a:tc>
                  <a:txBody>
                    <a:bodyPr/>
                    <a:lstStyle/>
                    <a:p>
                      <a:r>
                        <a:rPr lang="fr-FR" sz="1600" dirty="0">
                          <a:solidFill>
                            <a:schemeClr val="bg1"/>
                          </a:solidFill>
                          <a:latin typeface="Roboto" panose="02000000000000000000" pitchFamily="2" charset="0"/>
                          <a:ea typeface="Roboto" panose="02000000000000000000" pitchFamily="2" charset="0"/>
                        </a:rPr>
                        <a:t>Température maximale à l’intérieur du textile traité (°C)</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Taux d’humidité résiduelle (%)</a:t>
                      </a:r>
                    </a:p>
                  </a:txBody>
                  <a:tcPr>
                    <a:solidFill>
                      <a:srgbClr val="85BE4C"/>
                    </a:solidFill>
                  </a:tcPr>
                </a:tc>
                <a:extLst>
                  <a:ext uri="{0D108BD9-81ED-4DB2-BD59-A6C34878D82A}">
                    <a16:rowId xmlns:a16="http://schemas.microsoft.com/office/drawing/2014/main" val="322395411"/>
                  </a:ext>
                </a:extLst>
              </a:tr>
              <a:tr h="301441">
                <a:tc>
                  <a:txBody>
                    <a:bodyPr/>
                    <a:lstStyle/>
                    <a:p>
                      <a:r>
                        <a:rPr lang="fr-FR" sz="1600">
                          <a:solidFill>
                            <a:schemeClr val="bg1"/>
                          </a:solidFill>
                          <a:latin typeface="Roboto" panose="02000000000000000000" pitchFamily="2" charset="0"/>
                          <a:ea typeface="Roboto" panose="02000000000000000000" pitchFamily="2" charset="0"/>
                        </a:rPr>
                        <a:t>Vitesse d’essorage (tr/min)</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Classe d’efficacité d’essorage</a:t>
                      </a:r>
                    </a:p>
                  </a:txBody>
                  <a:tcPr>
                    <a:solidFill>
                      <a:srgbClr val="85BE4C"/>
                    </a:solidFill>
                  </a:tcPr>
                </a:tc>
                <a:extLst>
                  <a:ext uri="{0D108BD9-81ED-4DB2-BD59-A6C34878D82A}">
                    <a16:rowId xmlns:a16="http://schemas.microsoft.com/office/drawing/2014/main" val="1947003744"/>
                  </a:ext>
                </a:extLst>
              </a:tr>
              <a:tr h="301441">
                <a:tc>
                  <a:txBody>
                    <a:bodyPr/>
                    <a:lstStyle/>
                    <a:p>
                      <a:r>
                        <a:rPr lang="fr-FR" sz="1600" dirty="0">
                          <a:solidFill>
                            <a:schemeClr val="bg1"/>
                          </a:solidFill>
                          <a:latin typeface="Roboto" panose="02000000000000000000" pitchFamily="2" charset="0"/>
                          <a:ea typeface="Roboto" panose="02000000000000000000" pitchFamily="2" charset="0"/>
                        </a:rPr>
                        <a:t>Durée du programme (heures et minutes)</a:t>
                      </a:r>
                    </a:p>
                  </a:txBody>
                  <a:tcPr>
                    <a:solidFill>
                      <a:srgbClr val="85BE4C"/>
                    </a:solidFill>
                  </a:tcPr>
                </a:tc>
                <a:tc>
                  <a:txBody>
                    <a:bodyPr/>
                    <a:lstStyle/>
                    <a:p>
                      <a:r>
                        <a:rPr lang="fr-FR" sz="1600" dirty="0">
                          <a:solidFill>
                            <a:schemeClr val="bg1"/>
                          </a:solidFill>
                          <a:latin typeface="Roboto" panose="02000000000000000000" pitchFamily="2" charset="0"/>
                          <a:ea typeface="Roboto" panose="02000000000000000000" pitchFamily="2" charset="0"/>
                        </a:rPr>
                        <a:t>Type (encastré ou en pose libre)</a:t>
                      </a:r>
                    </a:p>
                  </a:txBody>
                  <a:tcPr>
                    <a:solidFill>
                      <a:srgbClr val="85BE4C"/>
                    </a:solidFill>
                  </a:tcPr>
                </a:tc>
                <a:extLst>
                  <a:ext uri="{0D108BD9-81ED-4DB2-BD59-A6C34878D82A}">
                    <a16:rowId xmlns:a16="http://schemas.microsoft.com/office/drawing/2014/main" val="2818993720"/>
                  </a:ext>
                </a:extLst>
              </a:tr>
              <a:tr h="301441">
                <a:tc>
                  <a:txBody>
                    <a:bodyPr/>
                    <a:lstStyle/>
                    <a:p>
                      <a:r>
                        <a:rPr lang="fr-FR" sz="1600" dirty="0">
                          <a:solidFill>
                            <a:schemeClr val="bg1"/>
                          </a:solidFill>
                          <a:latin typeface="Roboto" panose="02000000000000000000" pitchFamily="2" charset="0"/>
                          <a:ea typeface="Roboto" panose="02000000000000000000" pitchFamily="2" charset="0"/>
                        </a:rPr>
                        <a:t>Émissions de bruit acoustique dans l’air en phase d’essorage (dB(A) </a:t>
                      </a:r>
                      <a:r>
                        <a:rPr lang="fr-FR" sz="1600" dirty="0" err="1">
                          <a:solidFill>
                            <a:schemeClr val="bg1"/>
                          </a:solidFill>
                          <a:latin typeface="Roboto" panose="02000000000000000000" pitchFamily="2" charset="0"/>
                          <a:ea typeface="Roboto" panose="02000000000000000000" pitchFamily="2" charset="0"/>
                        </a:rPr>
                        <a:t>re</a:t>
                      </a:r>
                      <a:r>
                        <a:rPr lang="fr-FR" sz="1600" dirty="0">
                          <a:solidFill>
                            <a:schemeClr val="bg1"/>
                          </a:solidFill>
                          <a:latin typeface="Roboto" panose="02000000000000000000" pitchFamily="2" charset="0"/>
                          <a:ea typeface="Roboto" panose="02000000000000000000" pitchFamily="2" charset="0"/>
                        </a:rPr>
                        <a:t> 1 </a:t>
                      </a:r>
                      <a:r>
                        <a:rPr lang="fr-FR" sz="1600" dirty="0" err="1">
                          <a:solidFill>
                            <a:schemeClr val="bg1"/>
                          </a:solidFill>
                          <a:latin typeface="Roboto" panose="02000000000000000000" pitchFamily="2" charset="0"/>
                          <a:ea typeface="Roboto" panose="02000000000000000000" pitchFamily="2" charset="0"/>
                        </a:rPr>
                        <a:t>pW</a:t>
                      </a:r>
                      <a:r>
                        <a:rPr lang="fr-FR" sz="1600" dirty="0">
                          <a:solidFill>
                            <a:schemeClr val="bg1"/>
                          </a:solidFill>
                          <a:latin typeface="Roboto" panose="02000000000000000000" pitchFamily="2" charset="0"/>
                          <a:ea typeface="Roboto" panose="02000000000000000000" pitchFamily="2" charset="0"/>
                        </a:rPr>
                        <a:t>)</a:t>
                      </a:r>
                    </a:p>
                  </a:txBody>
                  <a:tcPr>
                    <a:solidFill>
                      <a:srgbClr val="85BE4C"/>
                    </a:solidFill>
                  </a:tcPr>
                </a:tc>
                <a:tc>
                  <a:txBody>
                    <a:bodyPr/>
                    <a:lstStyle/>
                    <a:p>
                      <a:r>
                        <a:rPr lang="fr-FR" sz="1600" dirty="0">
                          <a:solidFill>
                            <a:schemeClr val="bg1"/>
                          </a:solidFill>
                          <a:latin typeface="Roboto" panose="02000000000000000000" pitchFamily="2" charset="0"/>
                          <a:ea typeface="Roboto" panose="02000000000000000000" pitchFamily="2" charset="0"/>
                        </a:rPr>
                        <a:t>Classe d’émissions de bruit acoustique dans l’air (phase d’essorage)</a:t>
                      </a:r>
                    </a:p>
                  </a:txBody>
                  <a:tcPr>
                    <a:solidFill>
                      <a:srgbClr val="85BE4C"/>
                    </a:solidFill>
                  </a:tcPr>
                </a:tc>
                <a:extLst>
                  <a:ext uri="{0D108BD9-81ED-4DB2-BD59-A6C34878D82A}">
                    <a16:rowId xmlns:a16="http://schemas.microsoft.com/office/drawing/2014/main" val="926216684"/>
                  </a:ext>
                </a:extLst>
              </a:tr>
              <a:tr h="301441">
                <a:tc>
                  <a:txBody>
                    <a:bodyPr/>
                    <a:lstStyle/>
                    <a:p>
                      <a:r>
                        <a:rPr lang="fr-FR" sz="1600">
                          <a:solidFill>
                            <a:schemeClr val="bg1"/>
                          </a:solidFill>
                          <a:latin typeface="Roboto" panose="02000000000000000000" pitchFamily="2" charset="0"/>
                          <a:ea typeface="Roboto" panose="02000000000000000000" pitchFamily="2" charset="0"/>
                        </a:rPr>
                        <a:t>Mode arrêt (W)</a:t>
                      </a:r>
                    </a:p>
                  </a:txBody>
                  <a:tcPr>
                    <a:solidFill>
                      <a:srgbClr val="85BE4C"/>
                    </a:solidFill>
                  </a:tcPr>
                </a:tc>
                <a:tc>
                  <a:txBody>
                    <a:bodyPr/>
                    <a:lstStyle/>
                    <a:p>
                      <a:r>
                        <a:rPr lang="fr-FR" sz="1600">
                          <a:solidFill>
                            <a:schemeClr val="bg1"/>
                          </a:solidFill>
                          <a:latin typeface="Roboto" panose="02000000000000000000" pitchFamily="2" charset="0"/>
                          <a:ea typeface="Roboto" panose="02000000000000000000" pitchFamily="2" charset="0"/>
                        </a:rPr>
                        <a:t>Mode veille (W)</a:t>
                      </a:r>
                    </a:p>
                  </a:txBody>
                  <a:tcPr>
                    <a:solidFill>
                      <a:srgbClr val="85BE4C"/>
                    </a:solidFill>
                  </a:tcPr>
                </a:tc>
                <a:extLst>
                  <a:ext uri="{0D108BD9-81ED-4DB2-BD59-A6C34878D82A}">
                    <a16:rowId xmlns:a16="http://schemas.microsoft.com/office/drawing/2014/main" val="2791311396"/>
                  </a:ext>
                </a:extLst>
              </a:tr>
              <a:tr h="301441">
                <a:tc>
                  <a:txBody>
                    <a:bodyPr/>
                    <a:lstStyle/>
                    <a:p>
                      <a:r>
                        <a:rPr lang="fr-FR" sz="1600">
                          <a:solidFill>
                            <a:schemeClr val="bg1"/>
                          </a:solidFill>
                          <a:latin typeface="Roboto" panose="02000000000000000000" pitchFamily="2" charset="0"/>
                          <a:ea typeface="Roboto" panose="02000000000000000000" pitchFamily="2" charset="0"/>
                        </a:rPr>
                        <a:t>Démarrage différé (W) (le cas échéant)</a:t>
                      </a:r>
                    </a:p>
                  </a:txBody>
                  <a:tcPr>
                    <a:solidFill>
                      <a:srgbClr val="85BE4C"/>
                    </a:solidFill>
                  </a:tcPr>
                </a:tc>
                <a:tc>
                  <a:txBody>
                    <a:bodyPr/>
                    <a:lstStyle/>
                    <a:p>
                      <a:r>
                        <a:rPr lang="fr-FR" sz="1600" dirty="0">
                          <a:solidFill>
                            <a:schemeClr val="bg1"/>
                          </a:solidFill>
                          <a:latin typeface="Roboto" panose="02000000000000000000" pitchFamily="2" charset="0"/>
                          <a:ea typeface="Roboto" panose="02000000000000000000" pitchFamily="2" charset="0"/>
                        </a:rPr>
                        <a:t>Mode veille avec maintien de la connexion au réseau (W) (le cas échéant)</a:t>
                      </a:r>
                    </a:p>
                  </a:txBody>
                  <a:tcPr>
                    <a:solidFill>
                      <a:srgbClr val="85BE4C"/>
                    </a:solidFill>
                  </a:tcPr>
                </a:tc>
                <a:extLst>
                  <a:ext uri="{0D108BD9-81ED-4DB2-BD59-A6C34878D82A}">
                    <a16:rowId xmlns:a16="http://schemas.microsoft.com/office/drawing/2014/main" val="219556197"/>
                  </a:ext>
                </a:extLst>
              </a:tr>
            </a:tbl>
          </a:graphicData>
        </a:graphic>
      </p:graphicFrame>
      <p:sp>
        <p:nvSpPr>
          <p:cNvPr id="15" name="Textfeld 14"/>
          <p:cNvSpPr txBox="1"/>
          <p:nvPr>
            <p:custDataLst>
              <p:tags r:id="rId5"/>
            </p:custDataLst>
          </p:nvPr>
        </p:nvSpPr>
        <p:spPr>
          <a:xfrm>
            <a:off x="590400" y="4496494"/>
            <a:ext cx="4922982" cy="93600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La version complète de la fiche d’information sur le produit est disponible dans </a:t>
            </a:r>
            <a:r>
              <a:rPr lang="fr-FR" b="1" dirty="0">
                <a:solidFill>
                  <a:schemeClr val="bg1"/>
                </a:solidFill>
                <a:latin typeface="Roboto" panose="02000000000000000000" pitchFamily="2" charset="0"/>
                <a:ea typeface="Roboto" panose="02000000000000000000" pitchFamily="2" charset="0"/>
                <a:hlinkClick r:id="rId7"/>
              </a:rPr>
              <a:t>règlement officiel lave-linge et lave-linge </a:t>
            </a:r>
            <a:r>
              <a:rPr lang="fr-FR" b="1" dirty="0" err="1">
                <a:solidFill>
                  <a:schemeClr val="bg1"/>
                </a:solidFill>
                <a:latin typeface="Roboto" panose="02000000000000000000" pitchFamily="2" charset="0"/>
                <a:ea typeface="Roboto" panose="02000000000000000000" pitchFamily="2" charset="0"/>
                <a:hlinkClick r:id="rId7"/>
              </a:rPr>
              <a:t>séchants</a:t>
            </a:r>
            <a:r>
              <a:rPr lang="fr-FR" b="1" dirty="0">
                <a:solidFill>
                  <a:schemeClr val="bg1"/>
                </a:solidFill>
                <a:latin typeface="Roboto" panose="02000000000000000000" pitchFamily="2" charset="0"/>
                <a:ea typeface="Roboto" panose="02000000000000000000" pitchFamily="2" charset="0"/>
              </a:rPr>
              <a:t> . </a:t>
            </a:r>
          </a:p>
        </p:txBody>
      </p:sp>
    </p:spTree>
    <p:extLst>
      <p:ext uri="{BB962C8B-B14F-4D97-AF65-F5344CB8AC3E}">
        <p14:creationId xmlns:p14="http://schemas.microsoft.com/office/powerpoint/2010/main" val="102799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310228" y="321300"/>
            <a:ext cx="11481721" cy="1151673"/>
          </a:xfrm>
        </p:spPr>
        <p:txBody>
          <a:bodyPr/>
          <a:lstStyle/>
          <a:p>
            <a:r>
              <a:rPr lang="fr-FR" sz="3100" dirty="0">
                <a:solidFill>
                  <a:srgbClr val="2FAA5C"/>
                </a:solidFill>
              </a:rPr>
              <a:t>Nouvelle étiquette pour les lave-linge séchants</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17</a:t>
            </a:fld>
            <a:endParaRPr lang="de-DE"/>
          </a:p>
        </p:txBody>
      </p:sp>
      <p:sp>
        <p:nvSpPr>
          <p:cNvPr id="11" name="Inhaltsplatzhalter 4">
            <a:extLst>
              <a:ext uri="{FF2B5EF4-FFF2-40B4-BE49-F238E27FC236}">
                <a16:creationId xmlns:a16="http://schemas.microsoft.com/office/drawing/2014/main" id="{938BBD6A-86CE-6F49-B5EF-B68D068D1BFC}"/>
              </a:ext>
            </a:extLst>
          </p:cNvPr>
          <p:cNvSpPr txBox="1">
            <a:spLocks/>
          </p:cNvSpPr>
          <p:nvPr>
            <p:custDataLst>
              <p:tags r:id="rId5"/>
            </p:custDataLst>
          </p:nvPr>
        </p:nvSpPr>
        <p:spPr>
          <a:xfrm>
            <a:off x="7611306" y="790223"/>
            <a:ext cx="4440594" cy="5955024"/>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nSpc>
                <a:spcPct val="100000"/>
              </a:lnSpc>
              <a:spcAft>
                <a:spcPts val="1200"/>
              </a:spcAft>
              <a:buNone/>
            </a:pPr>
            <a:r>
              <a:rPr lang="fr-FR" dirty="0">
                <a:solidFill>
                  <a:schemeClr val="bg1"/>
                </a:solidFill>
              </a:rPr>
              <a:t>Différences avec l’ancienne étiquette</a:t>
            </a:r>
          </a:p>
          <a:p>
            <a:pPr>
              <a:lnSpc>
                <a:spcPct val="100000"/>
              </a:lnSpc>
              <a:spcAft>
                <a:spcPts val="1200"/>
              </a:spcAft>
              <a:buFont typeface="Arial" panose="020B0604020202020204" pitchFamily="34" charset="0"/>
              <a:buChar char="•"/>
            </a:pPr>
            <a:r>
              <a:rPr lang="fr-FR" dirty="0">
                <a:solidFill>
                  <a:schemeClr val="bg1"/>
                </a:solidFill>
              </a:rPr>
              <a:t>Indication de la consommation d’énergie pondérée pour 100 cycles</a:t>
            </a:r>
          </a:p>
          <a:p>
            <a:pPr>
              <a:lnSpc>
                <a:spcPct val="100000"/>
              </a:lnSpc>
              <a:spcAft>
                <a:spcPts val="1200"/>
              </a:spcAft>
              <a:buFont typeface="Arial" panose="020B0604020202020204" pitchFamily="34" charset="0"/>
              <a:buChar char="•"/>
            </a:pPr>
            <a:r>
              <a:rPr lang="fr-FR" dirty="0">
                <a:solidFill>
                  <a:schemeClr val="bg1"/>
                </a:solidFill>
              </a:rPr>
              <a:t>Capacité nominale du cycle de lavage et séchage et du cycle de lavage uniquement</a:t>
            </a:r>
          </a:p>
          <a:p>
            <a:pPr>
              <a:lnSpc>
                <a:spcPct val="100000"/>
              </a:lnSpc>
              <a:spcAft>
                <a:spcPts val="1200"/>
              </a:spcAft>
              <a:buFont typeface="Arial" panose="020B0604020202020204" pitchFamily="34" charset="0"/>
              <a:buChar char="•"/>
            </a:pPr>
            <a:r>
              <a:rPr lang="fr-FR" dirty="0">
                <a:solidFill>
                  <a:schemeClr val="bg1"/>
                </a:solidFill>
              </a:rPr>
              <a:t>Consommation d’eau pondérée du cycle de lavage et séchage et du cycle de lavage uniquement</a:t>
            </a:r>
          </a:p>
          <a:p>
            <a:pPr>
              <a:lnSpc>
                <a:spcPct val="100000"/>
              </a:lnSpc>
              <a:spcAft>
                <a:spcPts val="1200"/>
              </a:spcAft>
              <a:buFont typeface="Arial" panose="020B0604020202020204" pitchFamily="34" charset="0"/>
              <a:buChar char="•"/>
            </a:pPr>
            <a:r>
              <a:rPr lang="fr-FR" dirty="0">
                <a:solidFill>
                  <a:schemeClr val="bg1"/>
                </a:solidFill>
              </a:rPr>
              <a:t>Émissions de bruit en phase d’essorage en phase d’essorage du programme « </a:t>
            </a:r>
            <a:r>
              <a:rPr lang="fr-FR" dirty="0" err="1">
                <a:solidFill>
                  <a:schemeClr val="bg1"/>
                </a:solidFill>
              </a:rPr>
              <a:t>eco</a:t>
            </a:r>
            <a:r>
              <a:rPr lang="fr-FR" dirty="0">
                <a:solidFill>
                  <a:schemeClr val="bg1"/>
                </a:solidFill>
              </a:rPr>
              <a:t> 40-60 » et classe d’émission de bruit</a:t>
            </a:r>
          </a:p>
          <a:p>
            <a:pPr>
              <a:lnSpc>
                <a:spcPct val="100000"/>
              </a:lnSpc>
              <a:spcAft>
                <a:spcPts val="1200"/>
              </a:spcAft>
              <a:buFont typeface="Arial" panose="020B0604020202020204" pitchFamily="34" charset="0"/>
              <a:buChar char="•"/>
            </a:pPr>
            <a:r>
              <a:rPr lang="fr-FR" dirty="0">
                <a:solidFill>
                  <a:schemeClr val="bg1"/>
                </a:solidFill>
              </a:rPr>
              <a:t>Durée du cycle de lavage et séchage et du cycle de lavage « </a:t>
            </a:r>
            <a:r>
              <a:rPr lang="fr-FR" dirty="0" err="1">
                <a:solidFill>
                  <a:schemeClr val="bg1"/>
                </a:solidFill>
              </a:rPr>
              <a:t>eco</a:t>
            </a:r>
            <a:r>
              <a:rPr lang="fr-FR" dirty="0">
                <a:solidFill>
                  <a:schemeClr val="bg1"/>
                </a:solidFill>
              </a:rPr>
              <a:t> 40-60 » uniquement</a:t>
            </a:r>
            <a:endParaRPr lang="de-DE" dirty="0">
              <a:solidFill>
                <a:schemeClr val="bg1"/>
              </a:solidFill>
            </a:endParaRPr>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6"/>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7"/>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8"/>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grpSp>
        <p:nvGrpSpPr>
          <p:cNvPr id="49" name="Gruppieren 48"/>
          <p:cNvGrpSpPr/>
          <p:nvPr>
            <p:custDataLst>
              <p:tags r:id="rId9"/>
            </p:custDataLst>
          </p:nvPr>
        </p:nvGrpSpPr>
        <p:grpSpPr>
          <a:xfrm>
            <a:off x="1078397" y="1149635"/>
            <a:ext cx="6423274" cy="5217063"/>
            <a:chOff x="1187625" y="933450"/>
            <a:chExt cx="7124252" cy="5530029"/>
          </a:xfrm>
        </p:grpSpPr>
        <p:pic>
          <p:nvPicPr>
            <p:cNvPr id="50" name="Picture 2" descr="Y:\_2019\19.006_ka_topprodukte19\2_New_Labels\Labels_washer_dryers_simple.jp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3079263" y="933450"/>
              <a:ext cx="2916324" cy="5116229"/>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Gerade Verbindung 50"/>
            <p:cNvCxnSpPr/>
            <p:nvPr/>
          </p:nvCxnSpPr>
          <p:spPr>
            <a:xfrm>
              <a:off x="4987914" y="2129080"/>
              <a:ext cx="947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Gerade Verbindung 51"/>
            <p:cNvCxnSpPr>
              <a:cxnSpLocks/>
            </p:cNvCxnSpPr>
            <p:nvPr/>
          </p:nvCxnSpPr>
          <p:spPr>
            <a:xfrm>
              <a:off x="2627783" y="3719254"/>
              <a:ext cx="774086" cy="69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5244033" y="4581128"/>
              <a:ext cx="6961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3268303" y="4221088"/>
              <a:ext cx="583617"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feld 32"/>
            <p:cNvSpPr txBox="1"/>
            <p:nvPr/>
          </p:nvSpPr>
          <p:spPr>
            <a:xfrm>
              <a:off x="5921002" y="2003809"/>
              <a:ext cx="2373079" cy="456735"/>
            </a:xfrm>
            <a:prstGeom prst="rect">
              <a:avLst/>
            </a:prstGeom>
            <a:noFill/>
          </p:spPr>
          <p:txBody>
            <a:bodyPr wrap="square" rtlCol="0">
              <a:spAutoFit/>
            </a:bodyPr>
            <a:lstStyle>
              <a:defPPr>
                <a:defRPr lang="de-DE"/>
              </a:defPPr>
              <a:lvl1pPr>
                <a:defRPr sz="1100">
                  <a:latin typeface="Roboto" panose="02000000000000000000" pitchFamily="2" charset="0"/>
                  <a:ea typeface="Roboto" panose="02000000000000000000" pitchFamily="2" charset="0"/>
                </a:defRPr>
              </a:lvl1pPr>
            </a:lstStyle>
            <a:p>
              <a:r>
                <a:rPr lang="fr-FR" dirty="0"/>
                <a:t>Échelle d’efficacité énergétique de A à G</a:t>
              </a:r>
            </a:p>
          </p:txBody>
        </p:sp>
        <p:sp>
          <p:nvSpPr>
            <p:cNvPr id="56" name="Textfeld 33"/>
            <p:cNvSpPr txBox="1"/>
            <p:nvPr/>
          </p:nvSpPr>
          <p:spPr>
            <a:xfrm>
              <a:off x="1523684" y="3066773"/>
              <a:ext cx="1969258" cy="65248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Consommation d’énergie pour 100 cycles de lavage et séchage (kWh)</a:t>
              </a:r>
            </a:p>
          </p:txBody>
        </p:sp>
        <p:sp>
          <p:nvSpPr>
            <p:cNvPr id="57" name="Textfeld 34"/>
            <p:cNvSpPr txBox="1"/>
            <p:nvPr/>
          </p:nvSpPr>
          <p:spPr>
            <a:xfrm>
              <a:off x="1187625" y="3861048"/>
              <a:ext cx="2080506" cy="45673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Capacité nominale pour le cycle de lavage et séchage (kg) </a:t>
              </a:r>
            </a:p>
          </p:txBody>
        </p:sp>
        <p:sp>
          <p:nvSpPr>
            <p:cNvPr id="58" name="Textfeld 35"/>
            <p:cNvSpPr txBox="1"/>
            <p:nvPr/>
          </p:nvSpPr>
          <p:spPr>
            <a:xfrm>
              <a:off x="4952506" y="5827312"/>
              <a:ext cx="3256494" cy="63616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Émissions de bruit acoustique dans l’air (dB(A)) en phase d’essorage du programme « </a:t>
              </a:r>
              <a:r>
                <a:rPr lang="fr-FR" sz="1100" dirty="0" err="1">
                  <a:latin typeface="Roboto" panose="02000000000000000000" pitchFamily="2" charset="0"/>
                  <a:ea typeface="Roboto" panose="02000000000000000000" pitchFamily="2" charset="0"/>
                </a:rPr>
                <a:t>eco</a:t>
              </a:r>
              <a:r>
                <a:rPr lang="fr-FR" sz="1100" dirty="0">
                  <a:latin typeface="Roboto" panose="02000000000000000000" pitchFamily="2" charset="0"/>
                  <a:ea typeface="Roboto" panose="02000000000000000000" pitchFamily="2" charset="0"/>
                </a:rPr>
                <a:t> 40-60 » et classe d’émission de bruit</a:t>
              </a:r>
            </a:p>
          </p:txBody>
        </p:sp>
        <p:cxnSp>
          <p:nvCxnSpPr>
            <p:cNvPr id="59" name="Gerade Verbindung 58"/>
            <p:cNvCxnSpPr/>
            <p:nvPr/>
          </p:nvCxnSpPr>
          <p:spPr>
            <a:xfrm>
              <a:off x="5004048" y="544522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a:off x="4139952"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feld 39"/>
            <p:cNvSpPr txBox="1"/>
            <p:nvPr/>
          </p:nvSpPr>
          <p:spPr>
            <a:xfrm>
              <a:off x="2704972" y="5949279"/>
              <a:ext cx="2073750" cy="277304"/>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Classe d’efficacité d’essorage</a:t>
              </a:r>
            </a:p>
          </p:txBody>
        </p:sp>
        <p:sp>
          <p:nvSpPr>
            <p:cNvPr id="62" name="Textfeld 40"/>
            <p:cNvSpPr txBox="1"/>
            <p:nvPr/>
          </p:nvSpPr>
          <p:spPr>
            <a:xfrm>
              <a:off x="5948557" y="2654769"/>
              <a:ext cx="2333390" cy="63616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Classe d’efficacité énergétique pour le cycle de lavage</a:t>
              </a:r>
            </a:p>
            <a:p>
              <a:endParaRPr lang="fr-FR" sz="1100" dirty="0">
                <a:latin typeface="Roboto" panose="02000000000000000000" pitchFamily="2" charset="0"/>
                <a:ea typeface="Roboto" panose="02000000000000000000" pitchFamily="2" charset="0"/>
              </a:endParaRPr>
            </a:p>
          </p:txBody>
        </p:sp>
        <p:cxnSp>
          <p:nvCxnSpPr>
            <p:cNvPr id="63" name="Gerade Verbindung 62"/>
            <p:cNvCxnSpPr/>
            <p:nvPr/>
          </p:nvCxnSpPr>
          <p:spPr>
            <a:xfrm>
              <a:off x="5702771" y="2772165"/>
              <a:ext cx="276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a:off x="5724128" y="1519073"/>
              <a:ext cx="23696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feld 43"/>
            <p:cNvSpPr txBox="1"/>
            <p:nvPr/>
          </p:nvSpPr>
          <p:spPr>
            <a:xfrm>
              <a:off x="5940152" y="1383225"/>
              <a:ext cx="802277" cy="277304"/>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QR code</a:t>
              </a:r>
            </a:p>
          </p:txBody>
        </p:sp>
        <p:cxnSp>
          <p:nvCxnSpPr>
            <p:cNvPr id="66" name="Gerade Verbindung 65"/>
            <p:cNvCxnSpPr/>
            <p:nvPr/>
          </p:nvCxnSpPr>
          <p:spPr>
            <a:xfrm>
              <a:off x="3044629" y="2550245"/>
              <a:ext cx="1066353" cy="1513"/>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feld 45"/>
            <p:cNvSpPr txBox="1"/>
            <p:nvPr/>
          </p:nvSpPr>
          <p:spPr>
            <a:xfrm>
              <a:off x="1573284" y="2121043"/>
              <a:ext cx="1597150" cy="8155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Classe d’efficacité énergétique pour le cycle de lavage et séchage</a:t>
              </a:r>
            </a:p>
          </p:txBody>
        </p:sp>
        <p:cxnSp>
          <p:nvCxnSpPr>
            <p:cNvPr id="68" name="Gerade Verbindung 67"/>
            <p:cNvCxnSpPr/>
            <p:nvPr/>
          </p:nvCxnSpPr>
          <p:spPr>
            <a:xfrm>
              <a:off x="5724128" y="3810566"/>
              <a:ext cx="271459"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feld 47"/>
            <p:cNvSpPr txBox="1"/>
            <p:nvPr/>
          </p:nvSpPr>
          <p:spPr>
            <a:xfrm>
              <a:off x="5950955" y="3324803"/>
              <a:ext cx="1969258" cy="63616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Consommation d’énergie pour 100 cycles de lavage (kWh)</a:t>
              </a:r>
            </a:p>
          </p:txBody>
        </p:sp>
        <p:cxnSp>
          <p:nvCxnSpPr>
            <p:cNvPr id="70" name="Gerade Verbindung 69"/>
            <p:cNvCxnSpPr/>
            <p:nvPr/>
          </p:nvCxnSpPr>
          <p:spPr>
            <a:xfrm>
              <a:off x="5436096" y="4221088"/>
              <a:ext cx="559491"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feld 49"/>
            <p:cNvSpPr txBox="1"/>
            <p:nvPr/>
          </p:nvSpPr>
          <p:spPr>
            <a:xfrm>
              <a:off x="5971400" y="3944089"/>
              <a:ext cx="2340477" cy="45673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Capacité nominale pour le cycle de lavage (kg) </a:t>
              </a:r>
            </a:p>
          </p:txBody>
        </p:sp>
        <p:sp>
          <p:nvSpPr>
            <p:cNvPr id="72" name="Textfeld 50"/>
            <p:cNvSpPr txBox="1"/>
            <p:nvPr/>
          </p:nvSpPr>
          <p:spPr>
            <a:xfrm>
              <a:off x="5929991" y="4363203"/>
              <a:ext cx="2353928" cy="63616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Consommation d’eau pondérée par cycle de lavage (litres)</a:t>
              </a:r>
            </a:p>
            <a:p>
              <a:r>
                <a:rPr lang="fr-FR" sz="1100" dirty="0">
                  <a:latin typeface="Roboto" panose="02000000000000000000" pitchFamily="2" charset="0"/>
                  <a:ea typeface="Roboto" panose="02000000000000000000" pitchFamily="2" charset="0"/>
                </a:rPr>
                <a:t> </a:t>
              </a:r>
            </a:p>
          </p:txBody>
        </p:sp>
        <p:sp>
          <p:nvSpPr>
            <p:cNvPr id="73" name="Textfeld 51"/>
            <p:cNvSpPr txBox="1"/>
            <p:nvPr/>
          </p:nvSpPr>
          <p:spPr>
            <a:xfrm>
              <a:off x="1234167" y="4457928"/>
              <a:ext cx="2267058" cy="8155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Consommation d’eau pondérée par cycle de lavage et séchage (litres)</a:t>
              </a:r>
            </a:p>
            <a:p>
              <a:r>
                <a:rPr lang="fr-FR" sz="1100" dirty="0">
                  <a:latin typeface="Roboto" panose="02000000000000000000" pitchFamily="2" charset="0"/>
                  <a:ea typeface="Roboto" panose="02000000000000000000" pitchFamily="2" charset="0"/>
                </a:rPr>
                <a:t> </a:t>
              </a:r>
            </a:p>
          </p:txBody>
        </p:sp>
        <p:cxnSp>
          <p:nvCxnSpPr>
            <p:cNvPr id="74" name="Gerade Verbindung 73"/>
            <p:cNvCxnSpPr/>
            <p:nvPr/>
          </p:nvCxnSpPr>
          <p:spPr>
            <a:xfrm>
              <a:off x="3016199" y="4561681"/>
              <a:ext cx="908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 Verbindung 74"/>
            <p:cNvCxnSpPr>
              <a:cxnSpLocks/>
            </p:cNvCxnSpPr>
            <p:nvPr/>
          </p:nvCxnSpPr>
          <p:spPr>
            <a:xfrm flipV="1">
              <a:off x="3374867" y="4941168"/>
              <a:ext cx="522059" cy="240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5256076" y="4941168"/>
              <a:ext cx="684076"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feld 55"/>
            <p:cNvSpPr txBox="1"/>
            <p:nvPr/>
          </p:nvSpPr>
          <p:spPr>
            <a:xfrm>
              <a:off x="5940152" y="4818679"/>
              <a:ext cx="2267115" cy="9950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Durée du cycle à la capacité nominale pour le cycle de lavage (heures et minutes)</a:t>
              </a:r>
            </a:p>
            <a:p>
              <a:r>
                <a:rPr lang="fr-FR" sz="1100" dirty="0">
                  <a:latin typeface="Roboto" panose="02000000000000000000" pitchFamily="2" charset="0"/>
                  <a:ea typeface="Roboto" panose="02000000000000000000" pitchFamily="2" charset="0"/>
                </a:rPr>
                <a:t> </a:t>
              </a:r>
            </a:p>
            <a:p>
              <a:r>
                <a:rPr lang="fr-FR" sz="1100" dirty="0">
                  <a:latin typeface="Roboto" panose="02000000000000000000" pitchFamily="2" charset="0"/>
                  <a:ea typeface="Roboto" panose="02000000000000000000" pitchFamily="2" charset="0"/>
                </a:rPr>
                <a:t> </a:t>
              </a:r>
            </a:p>
          </p:txBody>
        </p:sp>
        <p:sp>
          <p:nvSpPr>
            <p:cNvPr id="78" name="Textfeld 56"/>
            <p:cNvSpPr txBox="1"/>
            <p:nvPr/>
          </p:nvSpPr>
          <p:spPr>
            <a:xfrm>
              <a:off x="1234261" y="5081312"/>
              <a:ext cx="2165059" cy="117446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latin typeface="Roboto" panose="02000000000000000000" pitchFamily="2" charset="0"/>
                  <a:ea typeface="Roboto" panose="02000000000000000000" pitchFamily="2" charset="0"/>
                </a:rPr>
                <a:t>Durée du cycle à la capacité nominale pour le cycle de lavage et séchage (heures et minutes)</a:t>
              </a:r>
            </a:p>
            <a:p>
              <a:r>
                <a:rPr lang="fr-FR" sz="1100" dirty="0">
                  <a:latin typeface="Roboto" panose="02000000000000000000" pitchFamily="2" charset="0"/>
                  <a:ea typeface="Roboto" panose="02000000000000000000" pitchFamily="2" charset="0"/>
                </a:rPr>
                <a:t> </a:t>
              </a:r>
            </a:p>
            <a:p>
              <a:r>
                <a:rPr lang="fr-FR" sz="1100" dirty="0">
                  <a:latin typeface="Roboto" panose="02000000000000000000" pitchFamily="2" charset="0"/>
                  <a:ea typeface="Roboto" panose="02000000000000000000" pitchFamily="2" charset="0"/>
                </a:rPr>
                <a:t> </a:t>
              </a:r>
            </a:p>
          </p:txBody>
        </p:sp>
      </p:grpSp>
      <p:pic>
        <p:nvPicPr>
          <p:cNvPr id="3" name="Grafik 2"/>
          <p:cNvPicPr>
            <a:picLocks noChangeAspect="1"/>
          </p:cNvPicPr>
          <p:nvPr>
            <p:custDataLst>
              <p:tags r:id="rId10"/>
            </p:custDataLst>
          </p:nvPr>
        </p:nvPicPr>
        <p:blipFill>
          <a:blip r:embed="rId16" cstate="screen">
            <a:extLst>
              <a:ext uri="{28A0092B-C50C-407E-A947-70E740481C1C}">
                <a14:useLocalDpi xmlns:a14="http://schemas.microsoft.com/office/drawing/2010/main"/>
              </a:ext>
            </a:extLst>
          </a:blip>
          <a:stretch>
            <a:fillRect/>
          </a:stretch>
        </p:blipFill>
        <p:spPr>
          <a:xfrm>
            <a:off x="455395" y="1462785"/>
            <a:ext cx="918000" cy="1836000"/>
          </a:xfrm>
          <a:prstGeom prst="rect">
            <a:avLst/>
          </a:prstGeom>
        </p:spPr>
      </p:pic>
      <p:sp>
        <p:nvSpPr>
          <p:cNvPr id="42" name="Textfeld 25"/>
          <p:cNvSpPr txBox="1"/>
          <p:nvPr>
            <p:custDataLst>
              <p:tags r:id="rId11"/>
            </p:custDataLst>
          </p:nvPr>
        </p:nvSpPr>
        <p:spPr>
          <a:xfrm>
            <a:off x="214508" y="1062417"/>
            <a:ext cx="1404000"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a:solidFill>
                  <a:schemeClr val="bg1"/>
                </a:solidFill>
                <a:latin typeface="Roboto" panose="02000000000000000000" pitchFamily="2" charset="0"/>
                <a:ea typeface="Roboto" panose="02000000000000000000" pitchFamily="2" charset="0"/>
              </a:rPr>
              <a:t>Ancienne étiquette</a:t>
            </a:r>
          </a:p>
        </p:txBody>
      </p:sp>
    </p:spTree>
    <p:extLst>
      <p:ext uri="{BB962C8B-B14F-4D97-AF65-F5344CB8AC3E}">
        <p14:creationId xmlns:p14="http://schemas.microsoft.com/office/powerpoint/2010/main" val="423123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590399" y="539015"/>
            <a:ext cx="11153925" cy="1151673"/>
          </a:xfrm>
        </p:spPr>
        <p:txBody>
          <a:bodyPr/>
          <a:lstStyle/>
          <a:p>
            <a:r>
              <a:rPr lang="fr-FR" sz="3100" dirty="0"/>
              <a:t>Fiche d’information sur le produit : lave-linge séchants  </a:t>
            </a:r>
          </a:p>
        </p:txBody>
      </p:sp>
      <p:sp>
        <p:nvSpPr>
          <p:cNvPr id="4" name="Foliennummernplatzhalter 3"/>
          <p:cNvSpPr>
            <a:spLocks noGrp="1"/>
          </p:cNvSpPr>
          <p:nvPr>
            <p:ph type="sldNum" sz="quarter" idx="12"/>
            <p:custDataLst>
              <p:tags r:id="rId2"/>
            </p:custDataLst>
          </p:nvPr>
        </p:nvSpPr>
        <p:spPr/>
        <p:txBody>
          <a:bodyPr/>
          <a:lstStyle/>
          <a:p>
            <a:fld id="{03493DDB-4007-DA47-80CB-0ED21D6E3CF6}" type="slidenum">
              <a:rPr lang="de-DE" smtClean="0"/>
              <a:pPr/>
              <a:t>18</a:t>
            </a:fld>
            <a:endParaRPr lang="de-DE"/>
          </a:p>
        </p:txBody>
      </p:sp>
      <p:sp>
        <p:nvSpPr>
          <p:cNvPr id="6" name="Textfeld 5"/>
          <p:cNvSpPr txBox="1"/>
          <p:nvPr>
            <p:custDataLst>
              <p:tags r:id="rId3"/>
            </p:custDataLst>
          </p:nvPr>
        </p:nvSpPr>
        <p:spPr>
          <a:xfrm>
            <a:off x="590400" y="1690687"/>
            <a:ext cx="4922982" cy="262800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Informations à intégrer à la fiche d’information sur le produit</a:t>
            </a:r>
          </a:p>
          <a:p>
            <a:endParaRPr lang="de-AT" dirty="0">
              <a:solidFill>
                <a:schemeClr val="bg1"/>
              </a:solidFill>
              <a:latin typeface="Roboto" panose="02000000000000000000" pitchFamily="2" charset="0"/>
              <a:ea typeface="Roboto" panose="02000000000000000000" pitchFamily="2" charset="0"/>
            </a:endParaRPr>
          </a:p>
          <a:p>
            <a:r>
              <a:rPr lang="fr-FR" b="1" dirty="0">
                <a:solidFill>
                  <a:schemeClr val="bg1"/>
                </a:solidFill>
                <a:latin typeface="Roboto" panose="02000000000000000000" pitchFamily="2" charset="0"/>
                <a:ea typeface="Roboto" panose="02000000000000000000" pitchFamily="2" charset="0"/>
              </a:rPr>
              <a:t>Informations générales : </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Nom du fournisseur ou marque commerciale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Adresse du fournisseur</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Référence du modèle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Durée minimale de la garantie offerte par le fournisseur</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Informations supplémentaires</a:t>
            </a:r>
          </a:p>
        </p:txBody>
      </p:sp>
      <p:graphicFrame>
        <p:nvGraphicFramePr>
          <p:cNvPr id="13" name="Tabelle 12"/>
          <p:cNvGraphicFramePr>
            <a:graphicFrameLocks noGrp="1"/>
          </p:cNvGraphicFramePr>
          <p:nvPr>
            <p:custDataLst>
              <p:tags r:id="rId4"/>
            </p:custDataLst>
            <p:extLst>
              <p:ext uri="{D42A27DB-BD31-4B8C-83A1-F6EECF244321}">
                <p14:modId xmlns:p14="http://schemas.microsoft.com/office/powerpoint/2010/main" val="3809728933"/>
              </p:ext>
            </p:extLst>
          </p:nvPr>
        </p:nvGraphicFramePr>
        <p:xfrm>
          <a:off x="5791199" y="1396133"/>
          <a:ext cx="6146802" cy="5364480"/>
        </p:xfrm>
        <a:graphic>
          <a:graphicData uri="http://schemas.openxmlformats.org/drawingml/2006/table">
            <a:tbl>
              <a:tblPr firstRow="1" bandRow="1">
                <a:tableStyleId>{5C22544A-7EE6-4342-B048-85BDC9FD1C3A}</a:tableStyleId>
              </a:tblPr>
              <a:tblGrid>
                <a:gridCol w="3073401">
                  <a:extLst>
                    <a:ext uri="{9D8B030D-6E8A-4147-A177-3AD203B41FA5}">
                      <a16:colId xmlns:a16="http://schemas.microsoft.com/office/drawing/2014/main" val="1019947613"/>
                    </a:ext>
                  </a:extLst>
                </a:gridCol>
                <a:gridCol w="3073401">
                  <a:extLst>
                    <a:ext uri="{9D8B030D-6E8A-4147-A177-3AD203B41FA5}">
                      <a16:colId xmlns:a16="http://schemas.microsoft.com/office/drawing/2014/main" val="1735863996"/>
                    </a:ext>
                  </a:extLst>
                </a:gridCol>
              </a:tblGrid>
              <a:tr h="3014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bg1"/>
                          </a:solidFill>
                          <a:latin typeface="Roboto" panose="02000000000000000000" pitchFamily="2" charset="0"/>
                          <a:ea typeface="Roboto" panose="02000000000000000000" pitchFamily="2" charset="0"/>
                        </a:rPr>
                        <a:t>Paramètres généraux du produit</a:t>
                      </a:r>
                    </a:p>
                  </a:txBody>
                  <a:tcPr>
                    <a:solidFill>
                      <a:srgbClr val="2FAA5C"/>
                    </a:solidFill>
                  </a:tcPr>
                </a:tc>
                <a:tc hMerge="1">
                  <a:txBody>
                    <a:bodyPr/>
                    <a:lstStyle/>
                    <a:p>
                      <a:endParaRPr lang="de-AT" dirty="0"/>
                    </a:p>
                  </a:txBody>
                  <a:tcPr/>
                </a:tc>
                <a:extLst>
                  <a:ext uri="{0D108BD9-81ED-4DB2-BD59-A6C34878D82A}">
                    <a16:rowId xmlns:a16="http://schemas.microsoft.com/office/drawing/2014/main" val="4130994064"/>
                  </a:ext>
                </a:extLst>
              </a:tr>
              <a:tr h="301441">
                <a:tc>
                  <a:txBody>
                    <a:bodyPr/>
                    <a:lstStyle/>
                    <a:p>
                      <a:r>
                        <a:rPr lang="fr-FR" sz="1500">
                          <a:solidFill>
                            <a:schemeClr val="bg1"/>
                          </a:solidFill>
                          <a:latin typeface="Roboto" panose="02000000000000000000" pitchFamily="2" charset="0"/>
                          <a:ea typeface="Roboto" panose="02000000000000000000" pitchFamily="2" charset="0"/>
                        </a:rPr>
                        <a:t>Capacité nominale (kg) </a:t>
                      </a:r>
                    </a:p>
                  </a:txBody>
                  <a:tcPr>
                    <a:solidFill>
                      <a:srgbClr val="85BE4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chemeClr val="bg1"/>
                          </a:solidFill>
                          <a:latin typeface="Roboto" panose="02000000000000000000" pitchFamily="2" charset="0"/>
                          <a:ea typeface="Roboto" panose="02000000000000000000" pitchFamily="2" charset="0"/>
                        </a:rPr>
                        <a:t>Dimensions (cm)</a:t>
                      </a:r>
                    </a:p>
                  </a:txBody>
                  <a:tcPr>
                    <a:solidFill>
                      <a:srgbClr val="85BE4C"/>
                    </a:solidFill>
                  </a:tcPr>
                </a:tc>
                <a:extLst>
                  <a:ext uri="{0D108BD9-81ED-4DB2-BD59-A6C34878D82A}">
                    <a16:rowId xmlns:a16="http://schemas.microsoft.com/office/drawing/2014/main" val="3178361178"/>
                  </a:ext>
                </a:extLst>
              </a:tr>
              <a:tr h="301441">
                <a:tc>
                  <a:txBody>
                    <a:bodyPr/>
                    <a:lstStyle/>
                    <a:p>
                      <a:r>
                        <a:rPr lang="fr-FR" sz="1500">
                          <a:solidFill>
                            <a:schemeClr val="bg1"/>
                          </a:solidFill>
                          <a:latin typeface="Roboto" panose="02000000000000000000" pitchFamily="2" charset="0"/>
                          <a:ea typeface="Roboto" panose="02000000000000000000" pitchFamily="2" charset="0"/>
                        </a:rPr>
                        <a:t>Indice d’efficacité énergétique</a:t>
                      </a:r>
                    </a:p>
                  </a:txBody>
                  <a:tcPr>
                    <a:solidFill>
                      <a:srgbClr val="85BE4C"/>
                    </a:solidFill>
                  </a:tcPr>
                </a:tc>
                <a:tc>
                  <a:txBody>
                    <a:bodyPr/>
                    <a:lstStyle/>
                    <a:p>
                      <a:r>
                        <a:rPr lang="fr-FR" sz="1500" dirty="0">
                          <a:solidFill>
                            <a:schemeClr val="bg1"/>
                          </a:solidFill>
                          <a:latin typeface="Roboto" panose="02000000000000000000" pitchFamily="2" charset="0"/>
                          <a:ea typeface="Roboto" panose="02000000000000000000" pitchFamily="2" charset="0"/>
                        </a:rPr>
                        <a:t>Classe d’efficacité énergétique</a:t>
                      </a:r>
                    </a:p>
                  </a:txBody>
                  <a:tcPr>
                    <a:solidFill>
                      <a:srgbClr val="85BE4C"/>
                    </a:solidFill>
                  </a:tcPr>
                </a:tc>
                <a:extLst>
                  <a:ext uri="{0D108BD9-81ED-4DB2-BD59-A6C34878D82A}">
                    <a16:rowId xmlns:a16="http://schemas.microsoft.com/office/drawing/2014/main" val="2255216520"/>
                  </a:ext>
                </a:extLst>
              </a:tr>
              <a:tr h="301441">
                <a:tc>
                  <a:txBody>
                    <a:bodyPr/>
                    <a:lstStyle/>
                    <a:p>
                      <a:r>
                        <a:rPr lang="fr-FR" sz="1500">
                          <a:solidFill>
                            <a:schemeClr val="bg1"/>
                          </a:solidFill>
                          <a:latin typeface="Roboto" panose="02000000000000000000" pitchFamily="2" charset="0"/>
                          <a:ea typeface="Roboto" panose="02000000000000000000" pitchFamily="2" charset="0"/>
                        </a:rPr>
                        <a:t>Indice d’efficacité de lavage</a:t>
                      </a:r>
                    </a:p>
                  </a:txBody>
                  <a:tcPr>
                    <a:solidFill>
                      <a:srgbClr val="85BE4C"/>
                    </a:solidFill>
                  </a:tcPr>
                </a:tc>
                <a:tc>
                  <a:txBody>
                    <a:bodyPr/>
                    <a:lstStyle/>
                    <a:p>
                      <a:r>
                        <a:rPr lang="fr-FR" sz="1500" dirty="0">
                          <a:solidFill>
                            <a:schemeClr val="bg1"/>
                          </a:solidFill>
                          <a:latin typeface="Roboto" panose="02000000000000000000" pitchFamily="2" charset="0"/>
                          <a:ea typeface="Roboto" panose="02000000000000000000" pitchFamily="2" charset="0"/>
                        </a:rPr>
                        <a:t>Efficacité de rinçage (g/kg de textile sec)</a:t>
                      </a:r>
                    </a:p>
                  </a:txBody>
                  <a:tcPr>
                    <a:solidFill>
                      <a:srgbClr val="85BE4C"/>
                    </a:solidFill>
                  </a:tcPr>
                </a:tc>
                <a:extLst>
                  <a:ext uri="{0D108BD9-81ED-4DB2-BD59-A6C34878D82A}">
                    <a16:rowId xmlns:a16="http://schemas.microsoft.com/office/drawing/2014/main" val="1090408730"/>
                  </a:ext>
                </a:extLst>
              </a:tr>
              <a:tr h="301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a:solidFill>
                            <a:schemeClr val="bg1"/>
                          </a:solidFill>
                          <a:latin typeface="Roboto" panose="02000000000000000000" pitchFamily="2" charset="0"/>
                          <a:ea typeface="Roboto" panose="02000000000000000000" pitchFamily="2" charset="0"/>
                        </a:rPr>
                        <a:t>Consommation d’énergie en kWh par cycle</a:t>
                      </a:r>
                    </a:p>
                  </a:txBody>
                  <a:tcPr>
                    <a:solidFill>
                      <a:srgbClr val="85BE4C"/>
                    </a:solidFill>
                  </a:tcPr>
                </a:tc>
                <a:tc>
                  <a:txBody>
                    <a:bodyPr/>
                    <a:lstStyle/>
                    <a:p>
                      <a:r>
                        <a:rPr lang="fr-FR" sz="1500" dirty="0">
                          <a:solidFill>
                            <a:schemeClr val="bg1"/>
                          </a:solidFill>
                          <a:latin typeface="Roboto" panose="02000000000000000000" pitchFamily="2" charset="0"/>
                          <a:ea typeface="Roboto" panose="02000000000000000000" pitchFamily="2" charset="0"/>
                        </a:rPr>
                        <a:t>Consommation d’eau en litres par cycle</a:t>
                      </a:r>
                    </a:p>
                  </a:txBody>
                  <a:tcPr>
                    <a:solidFill>
                      <a:srgbClr val="85BE4C"/>
                    </a:solidFill>
                  </a:tcPr>
                </a:tc>
                <a:extLst>
                  <a:ext uri="{0D108BD9-81ED-4DB2-BD59-A6C34878D82A}">
                    <a16:rowId xmlns:a16="http://schemas.microsoft.com/office/drawing/2014/main" val="1824491252"/>
                  </a:ext>
                </a:extLst>
              </a:tr>
              <a:tr h="301441">
                <a:tc>
                  <a:txBody>
                    <a:bodyPr/>
                    <a:lstStyle/>
                    <a:p>
                      <a:r>
                        <a:rPr lang="fr-FR" sz="1500" dirty="0">
                          <a:solidFill>
                            <a:schemeClr val="bg1"/>
                          </a:solidFill>
                          <a:latin typeface="Roboto" panose="02000000000000000000" pitchFamily="2" charset="0"/>
                          <a:ea typeface="Roboto" panose="02000000000000000000" pitchFamily="2" charset="0"/>
                        </a:rPr>
                        <a:t>Température maximale à l’intérieur du textile traité (°C)</a:t>
                      </a:r>
                    </a:p>
                  </a:txBody>
                  <a:tcPr>
                    <a:solidFill>
                      <a:srgbClr val="85BE4C"/>
                    </a:solidFill>
                  </a:tcPr>
                </a:tc>
                <a:tc>
                  <a:txBody>
                    <a:bodyPr/>
                    <a:lstStyle/>
                    <a:p>
                      <a:r>
                        <a:rPr lang="fr-FR" sz="1500">
                          <a:solidFill>
                            <a:schemeClr val="bg1"/>
                          </a:solidFill>
                          <a:latin typeface="Roboto" panose="02000000000000000000" pitchFamily="2" charset="0"/>
                          <a:ea typeface="Roboto" panose="02000000000000000000" pitchFamily="2" charset="0"/>
                        </a:rPr>
                        <a:t>Taux d’humidité résiduelle (%)</a:t>
                      </a:r>
                    </a:p>
                  </a:txBody>
                  <a:tcPr>
                    <a:solidFill>
                      <a:srgbClr val="85BE4C"/>
                    </a:solidFill>
                  </a:tcPr>
                </a:tc>
                <a:extLst>
                  <a:ext uri="{0D108BD9-81ED-4DB2-BD59-A6C34878D82A}">
                    <a16:rowId xmlns:a16="http://schemas.microsoft.com/office/drawing/2014/main" val="322395411"/>
                  </a:ext>
                </a:extLst>
              </a:tr>
              <a:tr h="301441">
                <a:tc>
                  <a:txBody>
                    <a:bodyPr/>
                    <a:lstStyle/>
                    <a:p>
                      <a:r>
                        <a:rPr lang="fr-FR" sz="1500">
                          <a:solidFill>
                            <a:schemeClr val="bg1"/>
                          </a:solidFill>
                          <a:latin typeface="Roboto" panose="02000000000000000000" pitchFamily="2" charset="0"/>
                          <a:ea typeface="Roboto" panose="02000000000000000000" pitchFamily="2" charset="0"/>
                        </a:rPr>
                        <a:t>Vitesse d’essorage (tr/min)</a:t>
                      </a:r>
                    </a:p>
                  </a:txBody>
                  <a:tcPr>
                    <a:solidFill>
                      <a:srgbClr val="85BE4C"/>
                    </a:solidFill>
                  </a:tcPr>
                </a:tc>
                <a:tc>
                  <a:txBody>
                    <a:bodyPr/>
                    <a:lstStyle/>
                    <a:p>
                      <a:r>
                        <a:rPr lang="fr-FR" sz="1500">
                          <a:solidFill>
                            <a:schemeClr val="bg1"/>
                          </a:solidFill>
                          <a:latin typeface="Roboto" panose="02000000000000000000" pitchFamily="2" charset="0"/>
                          <a:ea typeface="Roboto" panose="02000000000000000000" pitchFamily="2" charset="0"/>
                        </a:rPr>
                        <a:t>Classe d’efficacité d’essorage</a:t>
                      </a:r>
                    </a:p>
                  </a:txBody>
                  <a:tcPr>
                    <a:solidFill>
                      <a:srgbClr val="85BE4C"/>
                    </a:solidFill>
                  </a:tcPr>
                </a:tc>
                <a:extLst>
                  <a:ext uri="{0D108BD9-81ED-4DB2-BD59-A6C34878D82A}">
                    <a16:rowId xmlns:a16="http://schemas.microsoft.com/office/drawing/2014/main" val="1947003744"/>
                  </a:ext>
                </a:extLst>
              </a:tr>
              <a:tr h="301441">
                <a:tc>
                  <a:txBody>
                    <a:bodyPr/>
                    <a:lstStyle/>
                    <a:p>
                      <a:r>
                        <a:rPr lang="fr-FR" sz="1500" dirty="0">
                          <a:solidFill>
                            <a:schemeClr val="bg1"/>
                          </a:solidFill>
                          <a:latin typeface="Roboto" panose="02000000000000000000" pitchFamily="2" charset="0"/>
                          <a:ea typeface="Roboto" panose="02000000000000000000" pitchFamily="2" charset="0"/>
                        </a:rPr>
                        <a:t>Durée du programme « </a:t>
                      </a:r>
                      <a:r>
                        <a:rPr lang="fr-FR" sz="1500" dirty="0" err="1">
                          <a:solidFill>
                            <a:schemeClr val="bg1"/>
                          </a:solidFill>
                          <a:latin typeface="Roboto" panose="02000000000000000000" pitchFamily="2" charset="0"/>
                          <a:ea typeface="Roboto" panose="02000000000000000000" pitchFamily="2" charset="0"/>
                        </a:rPr>
                        <a:t>eco</a:t>
                      </a:r>
                      <a:r>
                        <a:rPr lang="fr-FR" sz="1500" dirty="0">
                          <a:solidFill>
                            <a:schemeClr val="bg1"/>
                          </a:solidFill>
                          <a:latin typeface="Roboto" panose="02000000000000000000" pitchFamily="2" charset="0"/>
                          <a:ea typeface="Roboto" panose="02000000000000000000" pitchFamily="2" charset="0"/>
                        </a:rPr>
                        <a:t> 40-60 » (heures et minutes)</a:t>
                      </a:r>
                    </a:p>
                  </a:txBody>
                  <a:tcPr>
                    <a:solidFill>
                      <a:srgbClr val="85BE4C"/>
                    </a:solidFill>
                  </a:tcPr>
                </a:tc>
                <a:tc>
                  <a:txBody>
                    <a:bodyPr/>
                    <a:lstStyle/>
                    <a:p>
                      <a:r>
                        <a:rPr lang="fr-FR" sz="1500">
                          <a:solidFill>
                            <a:schemeClr val="bg1"/>
                          </a:solidFill>
                          <a:latin typeface="Roboto" panose="02000000000000000000" pitchFamily="2" charset="0"/>
                          <a:ea typeface="Roboto" panose="02000000000000000000" pitchFamily="2" charset="0"/>
                        </a:rPr>
                        <a:t>Durée du cycle de lavage et séchage (heures et minutes)</a:t>
                      </a:r>
                    </a:p>
                  </a:txBody>
                  <a:tcPr>
                    <a:solidFill>
                      <a:srgbClr val="85BE4C"/>
                    </a:solidFill>
                  </a:tcPr>
                </a:tc>
                <a:extLst>
                  <a:ext uri="{0D108BD9-81ED-4DB2-BD59-A6C34878D82A}">
                    <a16:rowId xmlns:a16="http://schemas.microsoft.com/office/drawing/2014/main" val="2818993720"/>
                  </a:ext>
                </a:extLst>
              </a:tr>
              <a:tr h="301441">
                <a:tc>
                  <a:txBody>
                    <a:bodyPr/>
                    <a:lstStyle/>
                    <a:p>
                      <a:r>
                        <a:rPr lang="fr-FR" sz="1500">
                          <a:solidFill>
                            <a:schemeClr val="bg1"/>
                          </a:solidFill>
                          <a:latin typeface="Roboto" panose="02000000000000000000" pitchFamily="2" charset="0"/>
                          <a:ea typeface="Roboto" panose="02000000000000000000" pitchFamily="2" charset="0"/>
                        </a:rPr>
                        <a:t>Émissions de bruit acoustique dans l’air en phase d’essorage (dB(A) re 1 pW)</a:t>
                      </a:r>
                    </a:p>
                  </a:txBody>
                  <a:tcPr>
                    <a:solidFill>
                      <a:srgbClr val="85BE4C"/>
                    </a:solidFill>
                  </a:tcPr>
                </a:tc>
                <a:tc>
                  <a:txBody>
                    <a:bodyPr/>
                    <a:lstStyle/>
                    <a:p>
                      <a:r>
                        <a:rPr lang="fr-FR" sz="1500" dirty="0">
                          <a:solidFill>
                            <a:schemeClr val="bg1"/>
                          </a:solidFill>
                          <a:latin typeface="Roboto" panose="02000000000000000000" pitchFamily="2" charset="0"/>
                          <a:ea typeface="Roboto" panose="02000000000000000000" pitchFamily="2" charset="0"/>
                        </a:rPr>
                        <a:t>Classe d’émissions de bruit acoustique dans l’air (phase d’essorage)</a:t>
                      </a:r>
                    </a:p>
                  </a:txBody>
                  <a:tcPr>
                    <a:solidFill>
                      <a:srgbClr val="85BE4C"/>
                    </a:solidFill>
                  </a:tcPr>
                </a:tc>
                <a:extLst>
                  <a:ext uri="{0D108BD9-81ED-4DB2-BD59-A6C34878D82A}">
                    <a16:rowId xmlns:a16="http://schemas.microsoft.com/office/drawing/2014/main" val="926216684"/>
                  </a:ext>
                </a:extLst>
              </a:tr>
              <a:tr h="301441">
                <a:tc>
                  <a:txBody>
                    <a:bodyPr/>
                    <a:lstStyle/>
                    <a:p>
                      <a:r>
                        <a:rPr lang="fr-FR" sz="1500">
                          <a:solidFill>
                            <a:schemeClr val="bg1"/>
                          </a:solidFill>
                          <a:latin typeface="Roboto" panose="02000000000000000000" pitchFamily="2" charset="0"/>
                          <a:ea typeface="Roboto" panose="02000000000000000000" pitchFamily="2" charset="0"/>
                        </a:rPr>
                        <a:t>Mode arrêt (W)</a:t>
                      </a:r>
                    </a:p>
                  </a:txBody>
                  <a:tcPr>
                    <a:solidFill>
                      <a:srgbClr val="85BE4C"/>
                    </a:solidFill>
                  </a:tcPr>
                </a:tc>
                <a:tc>
                  <a:txBody>
                    <a:bodyPr/>
                    <a:lstStyle/>
                    <a:p>
                      <a:r>
                        <a:rPr lang="fr-FR" sz="1500">
                          <a:solidFill>
                            <a:schemeClr val="bg1"/>
                          </a:solidFill>
                          <a:latin typeface="Roboto" panose="02000000000000000000" pitchFamily="2" charset="0"/>
                          <a:ea typeface="Roboto" panose="02000000000000000000" pitchFamily="2" charset="0"/>
                        </a:rPr>
                        <a:t>Mode veille (W)</a:t>
                      </a:r>
                    </a:p>
                  </a:txBody>
                  <a:tcPr>
                    <a:solidFill>
                      <a:srgbClr val="85BE4C"/>
                    </a:solidFill>
                  </a:tcPr>
                </a:tc>
                <a:extLst>
                  <a:ext uri="{0D108BD9-81ED-4DB2-BD59-A6C34878D82A}">
                    <a16:rowId xmlns:a16="http://schemas.microsoft.com/office/drawing/2014/main" val="2791311396"/>
                  </a:ext>
                </a:extLst>
              </a:tr>
              <a:tr h="301441">
                <a:tc>
                  <a:txBody>
                    <a:bodyPr/>
                    <a:lstStyle/>
                    <a:p>
                      <a:r>
                        <a:rPr lang="fr-FR" sz="1500">
                          <a:solidFill>
                            <a:schemeClr val="bg1"/>
                          </a:solidFill>
                          <a:latin typeface="Roboto" panose="02000000000000000000" pitchFamily="2" charset="0"/>
                          <a:ea typeface="Roboto" panose="02000000000000000000" pitchFamily="2" charset="0"/>
                        </a:rPr>
                        <a:t>Démarrage différé (W) (le cas échéant)</a:t>
                      </a:r>
                    </a:p>
                  </a:txBody>
                  <a:tcPr>
                    <a:solidFill>
                      <a:srgbClr val="85BE4C"/>
                    </a:solidFill>
                  </a:tcPr>
                </a:tc>
                <a:tc>
                  <a:txBody>
                    <a:bodyPr/>
                    <a:lstStyle/>
                    <a:p>
                      <a:r>
                        <a:rPr lang="fr-FR" sz="1500" dirty="0">
                          <a:solidFill>
                            <a:schemeClr val="bg1"/>
                          </a:solidFill>
                          <a:latin typeface="Roboto" panose="02000000000000000000" pitchFamily="2" charset="0"/>
                          <a:ea typeface="Roboto" panose="02000000000000000000" pitchFamily="2" charset="0"/>
                        </a:rPr>
                        <a:t>Mode veille avec maintien de la connexion au réseau (W) (le cas échéant)</a:t>
                      </a:r>
                    </a:p>
                  </a:txBody>
                  <a:tcPr>
                    <a:solidFill>
                      <a:srgbClr val="85BE4C"/>
                    </a:solidFill>
                  </a:tcPr>
                </a:tc>
                <a:extLst>
                  <a:ext uri="{0D108BD9-81ED-4DB2-BD59-A6C34878D82A}">
                    <a16:rowId xmlns:a16="http://schemas.microsoft.com/office/drawing/2014/main" val="219556197"/>
                  </a:ext>
                </a:extLst>
              </a:tr>
            </a:tbl>
          </a:graphicData>
        </a:graphic>
      </p:graphicFrame>
      <p:sp>
        <p:nvSpPr>
          <p:cNvPr id="15" name="Textfeld 14"/>
          <p:cNvSpPr txBox="1"/>
          <p:nvPr>
            <p:custDataLst>
              <p:tags r:id="rId5"/>
            </p:custDataLst>
          </p:nvPr>
        </p:nvSpPr>
        <p:spPr>
          <a:xfrm>
            <a:off x="590400" y="4470887"/>
            <a:ext cx="4922982" cy="92333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La version complète de la fiche d’information sur le produit est disponible dans le </a:t>
            </a:r>
            <a:r>
              <a:rPr lang="fr-FR" b="1" dirty="0">
                <a:solidFill>
                  <a:schemeClr val="bg1"/>
                </a:solidFill>
                <a:latin typeface="Roboto" panose="02000000000000000000" pitchFamily="2" charset="0"/>
                <a:ea typeface="Roboto" panose="02000000000000000000" pitchFamily="2" charset="0"/>
                <a:hlinkClick r:id="rId7"/>
              </a:rPr>
              <a:t>règlement officiel lave-linge et lave-linge </a:t>
            </a:r>
            <a:r>
              <a:rPr lang="fr-FR" b="1" dirty="0" err="1">
                <a:solidFill>
                  <a:schemeClr val="bg1"/>
                </a:solidFill>
                <a:latin typeface="Roboto" panose="02000000000000000000" pitchFamily="2" charset="0"/>
                <a:ea typeface="Roboto" panose="02000000000000000000" pitchFamily="2" charset="0"/>
                <a:hlinkClick r:id="rId7"/>
              </a:rPr>
              <a:t>séchants</a:t>
            </a:r>
            <a:r>
              <a:rPr lang="fr-FR" b="1" dirty="0">
                <a:solidFill>
                  <a:schemeClr val="bg1"/>
                </a:solidFill>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658055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405747" y="490701"/>
            <a:ext cx="10980484" cy="1151673"/>
          </a:xfrm>
        </p:spPr>
        <p:txBody>
          <a:bodyPr/>
          <a:lstStyle/>
          <a:p>
            <a:r>
              <a:rPr lang="fr-FR" sz="3100" dirty="0">
                <a:solidFill>
                  <a:srgbClr val="2FAA5C"/>
                </a:solidFill>
              </a:rPr>
              <a:t>Nouvelle étiquette pour les téléviseurs et dispositifs d’affichage électronique</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19</a:t>
            </a:fld>
            <a:endParaRPr lang="de-DE"/>
          </a:p>
        </p:txBody>
      </p:sp>
      <p:sp>
        <p:nvSpPr>
          <p:cNvPr id="11" name="Inhaltsplatzhalter 4">
            <a:extLst>
              <a:ext uri="{FF2B5EF4-FFF2-40B4-BE49-F238E27FC236}">
                <a16:creationId xmlns:a16="http://schemas.microsoft.com/office/drawing/2014/main" id="{938BBD6A-86CE-6F49-B5EF-B68D068D1BFC}"/>
              </a:ext>
            </a:extLst>
          </p:cNvPr>
          <p:cNvSpPr txBox="1">
            <a:spLocks/>
          </p:cNvSpPr>
          <p:nvPr>
            <p:custDataLst>
              <p:tags r:id="rId5"/>
            </p:custDataLst>
          </p:nvPr>
        </p:nvSpPr>
        <p:spPr>
          <a:xfrm>
            <a:off x="7502479" y="1518414"/>
            <a:ext cx="4354286" cy="5212001"/>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spcAft>
                <a:spcPts val="1200"/>
              </a:spcAft>
              <a:buNone/>
            </a:pPr>
            <a:r>
              <a:rPr lang="fr-FR" dirty="0">
                <a:solidFill>
                  <a:schemeClr val="bg1"/>
                </a:solidFill>
              </a:rPr>
              <a:t>Différences avec l’ancienne étiquette</a:t>
            </a:r>
          </a:p>
          <a:p>
            <a:pPr>
              <a:spcAft>
                <a:spcPts val="1200"/>
              </a:spcAft>
              <a:buFont typeface="Arial" panose="020B0604020202020204" pitchFamily="34" charset="0"/>
              <a:buChar char="•"/>
            </a:pPr>
            <a:r>
              <a:rPr lang="fr-FR" dirty="0">
                <a:solidFill>
                  <a:schemeClr val="bg1"/>
                </a:solidFill>
              </a:rPr>
              <a:t>Indication de la consommation d’énergie pour 1 000 h de fonctionnement</a:t>
            </a:r>
          </a:p>
          <a:p>
            <a:pPr>
              <a:spcAft>
                <a:spcPts val="1200"/>
              </a:spcAft>
              <a:buFont typeface="Arial" panose="020B0604020202020204" pitchFamily="34" charset="0"/>
              <a:buChar char="•"/>
            </a:pPr>
            <a:r>
              <a:rPr lang="fr-FR" dirty="0">
                <a:solidFill>
                  <a:schemeClr val="bg1"/>
                </a:solidFill>
              </a:rPr>
              <a:t>Indication de la consommation d’énergie en mode </a:t>
            </a:r>
            <a:r>
              <a:rPr lang="fr-FR" dirty="0" err="1">
                <a:solidFill>
                  <a:schemeClr val="bg1"/>
                </a:solidFill>
              </a:rPr>
              <a:t>HDR</a:t>
            </a:r>
            <a:r>
              <a:rPr lang="fr-FR" dirty="0">
                <a:solidFill>
                  <a:schemeClr val="bg1"/>
                </a:solidFill>
              </a:rPr>
              <a:t> pour 1 000 h de fonctionnement</a:t>
            </a:r>
          </a:p>
          <a:p>
            <a:pPr>
              <a:spcAft>
                <a:spcPts val="1200"/>
              </a:spcAft>
              <a:buFont typeface="Arial" panose="020B0604020202020204" pitchFamily="34" charset="0"/>
              <a:buChar char="•"/>
            </a:pPr>
            <a:r>
              <a:rPr lang="fr-FR" dirty="0">
                <a:solidFill>
                  <a:schemeClr val="bg1"/>
                </a:solidFill>
              </a:rPr>
              <a:t>La puissance (W) n’est plus indiquée</a:t>
            </a:r>
          </a:p>
          <a:p>
            <a:pPr>
              <a:spcAft>
                <a:spcPts val="1200"/>
              </a:spcAft>
              <a:buFont typeface="Arial" panose="020B0604020202020204" pitchFamily="34" charset="0"/>
              <a:buChar char="•"/>
            </a:pPr>
            <a:r>
              <a:rPr lang="fr-FR" dirty="0">
                <a:solidFill>
                  <a:schemeClr val="bg1"/>
                </a:solidFill>
              </a:rPr>
              <a:t>La présence d’un interrupteur n’est plus indiquée</a:t>
            </a:r>
          </a:p>
          <a:p>
            <a:pPr>
              <a:spcAft>
                <a:spcPts val="1200"/>
              </a:spcAft>
              <a:buFont typeface="Arial" panose="020B0604020202020204" pitchFamily="34" charset="0"/>
              <a:buChar char="•"/>
            </a:pPr>
            <a:r>
              <a:rPr lang="fr-FR" dirty="0">
                <a:solidFill>
                  <a:schemeClr val="bg1"/>
                </a:solidFill>
              </a:rPr>
              <a:t>Indication du nombre horizontal et vertical de pixels</a:t>
            </a:r>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6"/>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7"/>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8"/>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grpSp>
        <p:nvGrpSpPr>
          <p:cNvPr id="49" name="Gruppieren 48"/>
          <p:cNvGrpSpPr/>
          <p:nvPr>
            <p:custDataLst>
              <p:tags r:id="rId9"/>
            </p:custDataLst>
          </p:nvPr>
        </p:nvGrpSpPr>
        <p:grpSpPr>
          <a:xfrm>
            <a:off x="66806" y="1419856"/>
            <a:ext cx="7169690" cy="4972580"/>
            <a:chOff x="1104312" y="838200"/>
            <a:chExt cx="7169690" cy="4972580"/>
          </a:xfrm>
        </p:grpSpPr>
        <p:pic>
          <p:nvPicPr>
            <p:cNvPr id="50" name="Picture 2" descr="Y:\_2019\19.006_ka_topprodukte19\2_New_Labels\Labels_Electronic_Displays_simple.jp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3000375" y="838200"/>
              <a:ext cx="3083793" cy="497258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Gerade Verbindung 50"/>
            <p:cNvCxnSpPr/>
            <p:nvPr/>
          </p:nvCxnSpPr>
          <p:spPr>
            <a:xfrm>
              <a:off x="4427984" y="2636912"/>
              <a:ext cx="15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2961159" y="3789040"/>
              <a:ext cx="8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V="1">
              <a:off x="5148064" y="4653136"/>
              <a:ext cx="756000" cy="1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2627784" y="5227687"/>
              <a:ext cx="1512168" cy="1513"/>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feld 18"/>
            <p:cNvSpPr txBox="1"/>
            <p:nvPr/>
          </p:nvSpPr>
          <p:spPr>
            <a:xfrm>
              <a:off x="5964535" y="2501280"/>
              <a:ext cx="2309467" cy="46166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Échelle d’efficacité énergétique de A à G</a:t>
              </a:r>
            </a:p>
          </p:txBody>
        </p:sp>
        <p:sp>
          <p:nvSpPr>
            <p:cNvPr id="56" name="Textfeld 20"/>
            <p:cNvSpPr txBox="1"/>
            <p:nvPr/>
          </p:nvSpPr>
          <p:spPr>
            <a:xfrm>
              <a:off x="1104312" y="3640110"/>
              <a:ext cx="2113275"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Consommation d’énergie en mode SDR pour 1 000 h (kWh)</a:t>
              </a:r>
            </a:p>
          </p:txBody>
        </p:sp>
        <p:sp>
          <p:nvSpPr>
            <p:cNvPr id="57" name="Textfeld 21"/>
            <p:cNvSpPr txBox="1"/>
            <p:nvPr/>
          </p:nvSpPr>
          <p:spPr>
            <a:xfrm>
              <a:off x="5879602" y="4522493"/>
              <a:ext cx="1967894" cy="101566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Consommation d’énergie en mode </a:t>
              </a:r>
              <a:r>
                <a:rPr lang="fr-FR" sz="1200" dirty="0" err="1">
                  <a:latin typeface="Roboto" panose="02000000000000000000" pitchFamily="2" charset="0"/>
                  <a:ea typeface="Roboto" panose="02000000000000000000" pitchFamily="2" charset="0"/>
                </a:rPr>
                <a:t>HDR</a:t>
              </a:r>
              <a:r>
                <a:rPr lang="fr-FR" sz="1200" dirty="0">
                  <a:latin typeface="Roboto" panose="02000000000000000000" pitchFamily="2" charset="0"/>
                  <a:ea typeface="Roboto" panose="02000000000000000000" pitchFamily="2" charset="0"/>
                </a:rPr>
                <a:t> pour 1 000 h (kWh) </a:t>
              </a:r>
            </a:p>
            <a:p>
              <a:r>
                <a:rPr lang="fr-FR" sz="1200" dirty="0">
                  <a:latin typeface="Roboto" panose="02000000000000000000" pitchFamily="2" charset="0"/>
                  <a:ea typeface="Roboto" panose="02000000000000000000" pitchFamily="2" charset="0"/>
                </a:rPr>
                <a:t> </a:t>
              </a:r>
            </a:p>
            <a:p>
              <a:endParaRPr lang="fr-FR" sz="1200" dirty="0">
                <a:latin typeface="Roboto" panose="02000000000000000000" pitchFamily="2" charset="0"/>
                <a:ea typeface="Roboto" panose="02000000000000000000" pitchFamily="2" charset="0"/>
              </a:endParaRPr>
            </a:p>
          </p:txBody>
        </p:sp>
        <p:sp>
          <p:nvSpPr>
            <p:cNvPr id="58" name="Textfeld 22"/>
            <p:cNvSpPr txBox="1"/>
            <p:nvPr/>
          </p:nvSpPr>
          <p:spPr>
            <a:xfrm>
              <a:off x="1104312" y="4727955"/>
              <a:ext cx="244827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Diagonale d’écran (cm, pouces)</a:t>
              </a:r>
              <a:br>
                <a:rPr lang="fr-FR" sz="1200" dirty="0">
                  <a:latin typeface="Roboto" panose="02000000000000000000" pitchFamily="2" charset="0"/>
                  <a:ea typeface="Roboto" panose="02000000000000000000" pitchFamily="2" charset="0"/>
                </a:rPr>
              </a:br>
              <a:r>
                <a:rPr lang="fr-FR" sz="1200" dirty="0">
                  <a:latin typeface="Roboto" panose="02000000000000000000" pitchFamily="2" charset="0"/>
                  <a:ea typeface="Roboto" panose="02000000000000000000" pitchFamily="2" charset="0"/>
                </a:rPr>
                <a:t>Résolution à l’horizontale et à la verticale (pixels)</a:t>
              </a:r>
            </a:p>
          </p:txBody>
        </p:sp>
        <p:cxnSp>
          <p:nvCxnSpPr>
            <p:cNvPr id="59" name="Gerade Verbindung 58"/>
            <p:cNvCxnSpPr/>
            <p:nvPr/>
          </p:nvCxnSpPr>
          <p:spPr>
            <a:xfrm>
              <a:off x="5636093" y="2162572"/>
              <a:ext cx="3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feld 26"/>
            <p:cNvSpPr txBox="1"/>
            <p:nvPr/>
          </p:nvSpPr>
          <p:spPr>
            <a:xfrm>
              <a:off x="5945152" y="1997230"/>
              <a:ext cx="226184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Classe d’efficacité énergétique du produit </a:t>
              </a:r>
            </a:p>
            <a:p>
              <a:endParaRPr lang="fr-FR" sz="1200" dirty="0">
                <a:latin typeface="Roboto" panose="02000000000000000000" pitchFamily="2" charset="0"/>
                <a:ea typeface="Roboto" panose="02000000000000000000" pitchFamily="2" charset="0"/>
              </a:endParaRPr>
            </a:p>
          </p:txBody>
        </p:sp>
        <p:cxnSp>
          <p:nvCxnSpPr>
            <p:cNvPr id="61" name="Gerade Verbindung 60"/>
            <p:cNvCxnSpPr/>
            <p:nvPr/>
          </p:nvCxnSpPr>
          <p:spPr>
            <a:xfrm>
              <a:off x="5714603" y="1385342"/>
              <a:ext cx="2520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feld 14"/>
            <p:cNvSpPr txBox="1"/>
            <p:nvPr/>
          </p:nvSpPr>
          <p:spPr>
            <a:xfrm>
              <a:off x="5950238" y="1252333"/>
              <a:ext cx="779381" cy="276999"/>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QR code</a:t>
              </a:r>
            </a:p>
          </p:txBody>
        </p:sp>
      </p:grpSp>
      <p:pic>
        <p:nvPicPr>
          <p:cNvPr id="2" name="Grafik 1"/>
          <p:cNvPicPr>
            <a:picLocks noChangeAspect="1"/>
          </p:cNvPicPr>
          <p:nvPr>
            <p:custDataLst>
              <p:tags r:id="rId10"/>
            </p:custDataLst>
          </p:nvPr>
        </p:nvPicPr>
        <p:blipFill>
          <a:blip r:embed="rId16" cstate="screen">
            <a:extLst>
              <a:ext uri="{28A0092B-C50C-407E-A947-70E740481C1C}">
                <a14:useLocalDpi xmlns:a14="http://schemas.microsoft.com/office/drawing/2010/main"/>
              </a:ext>
            </a:extLst>
          </a:blip>
          <a:stretch>
            <a:fillRect/>
          </a:stretch>
        </p:blipFill>
        <p:spPr>
          <a:xfrm>
            <a:off x="666973" y="1852536"/>
            <a:ext cx="985302" cy="2021302"/>
          </a:xfrm>
          <a:prstGeom prst="rect">
            <a:avLst/>
          </a:prstGeom>
        </p:spPr>
      </p:pic>
      <p:sp>
        <p:nvSpPr>
          <p:cNvPr id="26" name="Textfeld 25"/>
          <p:cNvSpPr txBox="1"/>
          <p:nvPr>
            <p:custDataLst>
              <p:tags r:id="rId11"/>
            </p:custDataLst>
          </p:nvPr>
        </p:nvSpPr>
        <p:spPr>
          <a:xfrm>
            <a:off x="477876" y="1525114"/>
            <a:ext cx="1404000"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a:solidFill>
                  <a:schemeClr val="bg1"/>
                </a:solidFill>
                <a:latin typeface="Roboto" panose="02000000000000000000" pitchFamily="2" charset="0"/>
                <a:ea typeface="Roboto" panose="02000000000000000000" pitchFamily="2" charset="0"/>
              </a:rPr>
              <a:t>Ancienne étiquette</a:t>
            </a:r>
          </a:p>
        </p:txBody>
      </p:sp>
    </p:spTree>
    <p:extLst>
      <p:ext uri="{BB962C8B-B14F-4D97-AF65-F5344CB8AC3E}">
        <p14:creationId xmlns:p14="http://schemas.microsoft.com/office/powerpoint/2010/main" val="42312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6C326-C228-B14C-9BC1-448405ACB5BB}"/>
              </a:ext>
            </a:extLst>
          </p:cNvPr>
          <p:cNvSpPr>
            <a:spLocks noGrp="1"/>
          </p:cNvSpPr>
          <p:nvPr>
            <p:ph type="title"/>
            <p:custDataLst>
              <p:tags r:id="rId1"/>
            </p:custDataLst>
          </p:nvPr>
        </p:nvSpPr>
        <p:spPr/>
        <p:txBody>
          <a:bodyPr/>
          <a:lstStyle/>
          <a:p>
            <a:r>
              <a:rPr lang="fr-FR"/>
              <a:t>Sommaire</a:t>
            </a:r>
          </a:p>
        </p:txBody>
      </p:sp>
      <p:sp>
        <p:nvSpPr>
          <p:cNvPr id="4" name="Textplatzhalter 3">
            <a:extLst>
              <a:ext uri="{FF2B5EF4-FFF2-40B4-BE49-F238E27FC236}">
                <a16:creationId xmlns:a16="http://schemas.microsoft.com/office/drawing/2014/main" id="{6CCAD912-0105-924B-8E27-5420026764CB}"/>
              </a:ext>
            </a:extLst>
          </p:cNvPr>
          <p:cNvSpPr>
            <a:spLocks noGrp="1"/>
          </p:cNvSpPr>
          <p:nvPr>
            <p:ph type="body" sz="quarter" idx="13"/>
            <p:custDataLst>
              <p:tags r:id="rId2"/>
            </p:custDataLst>
          </p:nvPr>
        </p:nvSpPr>
        <p:spPr/>
        <p:txBody>
          <a:bodyPr/>
          <a:lstStyle/>
          <a:p>
            <a:r>
              <a:rPr lang="fr-FR" sz="1800" dirty="0"/>
              <a:t>Nouvelle étiquette énergie : objectif et intérêts</a:t>
            </a:r>
          </a:p>
        </p:txBody>
      </p:sp>
      <p:sp>
        <p:nvSpPr>
          <p:cNvPr id="5" name="Inhaltsplatzhalter 4">
            <a:extLst>
              <a:ext uri="{FF2B5EF4-FFF2-40B4-BE49-F238E27FC236}">
                <a16:creationId xmlns:a16="http://schemas.microsoft.com/office/drawing/2014/main" id="{972AE912-268C-5243-8AF7-E6B2E9DAEEE3}"/>
              </a:ext>
            </a:extLst>
          </p:cNvPr>
          <p:cNvSpPr>
            <a:spLocks noGrp="1"/>
          </p:cNvSpPr>
          <p:nvPr>
            <p:ph sz="half" idx="1"/>
            <p:custDataLst>
              <p:tags r:id="rId3"/>
            </p:custDataLst>
          </p:nvPr>
        </p:nvSpPr>
        <p:spPr/>
        <p:txBody>
          <a:bodyPr/>
          <a:lstStyle/>
          <a:p>
            <a:pPr marL="7938" indent="0" defTabSz="914400" rtl="0" eaLnBrk="1" latinLnBrk="0" hangingPunct="1">
              <a:lnSpc>
                <a:spcPts val="2100"/>
              </a:lnSpc>
              <a:spcBef>
                <a:spcPts val="0"/>
              </a:spcBef>
              <a:spcAft>
                <a:spcPts val="2000"/>
              </a:spcAft>
              <a:buFontTx/>
              <a:buNone/>
              <a:tabLst/>
            </a:pPr>
            <a:r>
              <a:rPr lang="fr-FR" dirty="0"/>
              <a:t>3</a:t>
            </a:r>
          </a:p>
          <a:p>
            <a:pPr marL="7938" indent="0" defTabSz="914400" rtl="0" eaLnBrk="1" latinLnBrk="0" hangingPunct="1">
              <a:lnSpc>
                <a:spcPts val="2100"/>
              </a:lnSpc>
              <a:spcBef>
                <a:spcPts val="0"/>
              </a:spcBef>
              <a:spcAft>
                <a:spcPts val="2000"/>
              </a:spcAft>
              <a:buFontTx/>
              <a:buNone/>
              <a:tabLst/>
            </a:pPr>
            <a:r>
              <a:rPr lang="fr-FR" dirty="0"/>
              <a:t>9</a:t>
            </a:r>
          </a:p>
          <a:p>
            <a:pPr marL="7938" indent="0" defTabSz="914400" rtl="0" eaLnBrk="1" latinLnBrk="0" hangingPunct="1">
              <a:lnSpc>
                <a:spcPts val="2100"/>
              </a:lnSpc>
              <a:spcBef>
                <a:spcPts val="0"/>
              </a:spcBef>
              <a:spcAft>
                <a:spcPts val="2000"/>
              </a:spcAft>
              <a:buFontTx/>
              <a:buNone/>
              <a:tabLst/>
            </a:pPr>
            <a:r>
              <a:rPr lang="fr-FR" dirty="0"/>
              <a:t>24</a:t>
            </a:r>
          </a:p>
          <a:p>
            <a:pPr marL="7938" indent="0" defTabSz="914400" rtl="0" eaLnBrk="1" latinLnBrk="0" hangingPunct="1">
              <a:lnSpc>
                <a:spcPts val="2100"/>
              </a:lnSpc>
              <a:spcBef>
                <a:spcPts val="0"/>
              </a:spcBef>
              <a:spcAft>
                <a:spcPts val="2000"/>
              </a:spcAft>
              <a:buFontTx/>
              <a:buNone/>
              <a:tabLst/>
            </a:pPr>
            <a:r>
              <a:rPr lang="fr-FR" dirty="0"/>
              <a:t>34</a:t>
            </a:r>
          </a:p>
          <a:p>
            <a:pPr marL="7938" indent="0" defTabSz="914400" rtl="0" eaLnBrk="1" latinLnBrk="0" hangingPunct="1">
              <a:lnSpc>
                <a:spcPts val="2100"/>
              </a:lnSpc>
              <a:spcBef>
                <a:spcPts val="0"/>
              </a:spcBef>
              <a:spcAft>
                <a:spcPts val="2000"/>
              </a:spcAft>
              <a:buFontTx/>
              <a:buNone/>
              <a:tabLst/>
            </a:pPr>
            <a:r>
              <a:rPr lang="fr-FR" dirty="0"/>
              <a:t>38</a:t>
            </a:r>
          </a:p>
          <a:p>
            <a:pPr marL="7938" indent="0" defTabSz="914400" rtl="0" eaLnBrk="1" latinLnBrk="0" hangingPunct="1">
              <a:lnSpc>
                <a:spcPts val="2100"/>
              </a:lnSpc>
              <a:spcBef>
                <a:spcPts val="0"/>
              </a:spcBef>
              <a:spcAft>
                <a:spcPts val="2000"/>
              </a:spcAft>
              <a:buFontTx/>
              <a:buNone/>
              <a:tabLst/>
            </a:pPr>
            <a:endParaRPr lang="de-DE" dirty="0"/>
          </a:p>
        </p:txBody>
      </p:sp>
      <p:sp>
        <p:nvSpPr>
          <p:cNvPr id="6" name="Textplatzhalter 5">
            <a:extLst>
              <a:ext uri="{FF2B5EF4-FFF2-40B4-BE49-F238E27FC236}">
                <a16:creationId xmlns:a16="http://schemas.microsoft.com/office/drawing/2014/main" id="{E0CC65BF-DB1A-124F-9EA2-597CE6832013}"/>
              </a:ext>
            </a:extLst>
          </p:cNvPr>
          <p:cNvSpPr>
            <a:spLocks noGrp="1"/>
          </p:cNvSpPr>
          <p:nvPr>
            <p:ph type="body" sz="quarter" idx="14"/>
            <p:custDataLst>
              <p:tags r:id="rId4"/>
            </p:custDataLst>
          </p:nvPr>
        </p:nvSpPr>
        <p:spPr/>
        <p:txBody>
          <a:bodyPr/>
          <a:lstStyle/>
          <a:p>
            <a:r>
              <a:rPr lang="fr-FR" sz="1800" dirty="0"/>
              <a:t>Groupes de produits : nouvelle étiquette et fiche d’information</a:t>
            </a:r>
          </a:p>
          <a:p>
            <a:r>
              <a:rPr lang="fr-FR" dirty="0"/>
              <a:t>Caractéristiques de la nouvelle étiquette </a:t>
            </a:r>
          </a:p>
        </p:txBody>
      </p:sp>
      <p:sp>
        <p:nvSpPr>
          <p:cNvPr id="7" name="Textplatzhalter 6">
            <a:extLst>
              <a:ext uri="{FF2B5EF4-FFF2-40B4-BE49-F238E27FC236}">
                <a16:creationId xmlns:a16="http://schemas.microsoft.com/office/drawing/2014/main" id="{8DE33AEA-CCAD-B241-A038-8F95F7FD230C}"/>
              </a:ext>
            </a:extLst>
          </p:cNvPr>
          <p:cNvSpPr>
            <a:spLocks noGrp="1"/>
          </p:cNvSpPr>
          <p:nvPr>
            <p:ph type="body" sz="quarter" idx="15"/>
            <p:custDataLst>
              <p:tags r:id="rId5"/>
            </p:custDataLst>
          </p:nvPr>
        </p:nvSpPr>
        <p:spPr/>
        <p:txBody>
          <a:bodyPr/>
          <a:lstStyle/>
          <a:p>
            <a:r>
              <a:rPr lang="fr-FR" sz="1800" dirty="0"/>
              <a:t>Mise en place de la nouvelle étiquette : calendrier, FAQ, EPREL</a:t>
            </a:r>
          </a:p>
        </p:txBody>
      </p:sp>
      <p:sp>
        <p:nvSpPr>
          <p:cNvPr id="8" name="Textplatzhalter 7">
            <a:extLst>
              <a:ext uri="{FF2B5EF4-FFF2-40B4-BE49-F238E27FC236}">
                <a16:creationId xmlns:a16="http://schemas.microsoft.com/office/drawing/2014/main" id="{90CB5B18-84D3-6A46-A131-F8AE63CCBD0E}"/>
              </a:ext>
            </a:extLst>
          </p:cNvPr>
          <p:cNvSpPr>
            <a:spLocks noGrp="1"/>
          </p:cNvSpPr>
          <p:nvPr>
            <p:ph type="body" sz="quarter" idx="16"/>
            <p:custDataLst>
              <p:tags r:id="rId6"/>
            </p:custDataLst>
          </p:nvPr>
        </p:nvSpPr>
        <p:spPr>
          <a:xfrm>
            <a:off x="591127" y="3831145"/>
            <a:ext cx="9274768" cy="380979"/>
          </a:xfrm>
        </p:spPr>
        <p:txBody>
          <a:bodyPr/>
          <a:lstStyle/>
          <a:p>
            <a:r>
              <a:rPr lang="fr-FR" sz="1800" dirty="0"/>
              <a:t>Projet LABEL 2020</a:t>
            </a:r>
          </a:p>
          <a:p>
            <a:endParaRPr lang="de-DE" dirty="0"/>
          </a:p>
        </p:txBody>
      </p:sp>
      <p:sp>
        <p:nvSpPr>
          <p:cNvPr id="3" name="Foliennummernplatzhalter 2">
            <a:extLst>
              <a:ext uri="{FF2B5EF4-FFF2-40B4-BE49-F238E27FC236}">
                <a16:creationId xmlns:a16="http://schemas.microsoft.com/office/drawing/2014/main" id="{5C782163-F252-9243-8C0B-C5EF31EB4EBE}"/>
              </a:ext>
            </a:extLst>
          </p:cNvPr>
          <p:cNvSpPr>
            <a:spLocks noGrp="1"/>
          </p:cNvSpPr>
          <p:nvPr>
            <p:ph type="sldNum" sz="quarter" idx="12"/>
            <p:custDataLst>
              <p:tags r:id="rId7"/>
            </p:custDataLst>
          </p:nvPr>
        </p:nvSpPr>
        <p:spPr>
          <a:prstGeom prst="rect">
            <a:avLst/>
          </a:prstGeom>
        </p:spPr>
        <p:txBody>
          <a:bodyPr/>
          <a:lstStyle/>
          <a:p>
            <a:fld id="{03493DDB-4007-DA47-80CB-0ED21D6E3CF6}" type="slidenum">
              <a:rPr lang="de-DE" smtClean="0"/>
              <a:pPr/>
              <a:t>2</a:t>
            </a:fld>
            <a:endParaRPr lang="de-DE"/>
          </a:p>
        </p:txBody>
      </p:sp>
      <p:sp>
        <p:nvSpPr>
          <p:cNvPr id="11" name="Textplatzhalter 6">
            <a:extLst>
              <a:ext uri="{FF2B5EF4-FFF2-40B4-BE49-F238E27FC236}">
                <a16:creationId xmlns:a16="http://schemas.microsoft.com/office/drawing/2014/main" id="{8DE33AEA-CCAD-B241-A038-8F95F7FD230C}"/>
              </a:ext>
            </a:extLst>
          </p:cNvPr>
          <p:cNvSpPr>
            <a:spLocks noGrp="1"/>
          </p:cNvSpPr>
          <p:nvPr>
            <p:ph type="body" sz="quarter" idx="15"/>
            <p:custDataLst>
              <p:tags r:id="rId8"/>
            </p:custDataLst>
          </p:nvPr>
        </p:nvSpPr>
        <p:spPr>
          <a:xfrm>
            <a:off x="612901" y="3322489"/>
            <a:ext cx="9274768" cy="380979"/>
          </a:xfrm>
        </p:spPr>
        <p:txBody>
          <a:bodyPr/>
          <a:lstStyle/>
          <a:p>
            <a:r>
              <a:rPr lang="fr-FR" sz="1800" dirty="0"/>
              <a:t>Outils LABEL 2020 : service web, formation, outils</a:t>
            </a:r>
          </a:p>
        </p:txBody>
      </p:sp>
    </p:spTree>
    <p:extLst>
      <p:ext uri="{BB962C8B-B14F-4D97-AF65-F5344CB8AC3E}">
        <p14:creationId xmlns:p14="http://schemas.microsoft.com/office/powerpoint/2010/main" val="165865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590400" y="224690"/>
            <a:ext cx="11239650" cy="1151673"/>
          </a:xfrm>
        </p:spPr>
        <p:txBody>
          <a:bodyPr/>
          <a:lstStyle/>
          <a:p>
            <a:r>
              <a:rPr lang="fr-FR" sz="3100" dirty="0"/>
              <a:t>Fiche d’information sur le produit : </a:t>
            </a:r>
            <a:r>
              <a:rPr lang="fr-FR" sz="3100" dirty="0">
                <a:solidFill>
                  <a:srgbClr val="2FAA5C"/>
                </a:solidFill>
              </a:rPr>
              <a:t>téléviseurs et dispositifs d’affichage électronique</a:t>
            </a:r>
            <a:r>
              <a:rPr lang="fr-FR" sz="3100" dirty="0"/>
              <a:t>  </a:t>
            </a:r>
          </a:p>
        </p:txBody>
      </p:sp>
      <p:sp>
        <p:nvSpPr>
          <p:cNvPr id="4" name="Foliennummernplatzhalter 3"/>
          <p:cNvSpPr>
            <a:spLocks noGrp="1"/>
          </p:cNvSpPr>
          <p:nvPr>
            <p:ph type="sldNum" sz="quarter" idx="12"/>
            <p:custDataLst>
              <p:tags r:id="rId2"/>
            </p:custDataLst>
          </p:nvPr>
        </p:nvSpPr>
        <p:spPr/>
        <p:txBody>
          <a:bodyPr/>
          <a:lstStyle/>
          <a:p>
            <a:fld id="{03493DDB-4007-DA47-80CB-0ED21D6E3CF6}" type="slidenum">
              <a:rPr lang="de-DE" smtClean="0"/>
              <a:pPr/>
              <a:t>20</a:t>
            </a:fld>
            <a:endParaRPr lang="de-DE"/>
          </a:p>
        </p:txBody>
      </p:sp>
      <p:sp>
        <p:nvSpPr>
          <p:cNvPr id="6" name="Textfeld 5"/>
          <p:cNvSpPr txBox="1"/>
          <p:nvPr>
            <p:custDataLst>
              <p:tags r:id="rId3"/>
            </p:custDataLst>
          </p:nvPr>
        </p:nvSpPr>
        <p:spPr>
          <a:xfrm>
            <a:off x="590400" y="1700358"/>
            <a:ext cx="4749244" cy="169200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Informations à intégrer à la fiche d’information sur le produit</a:t>
            </a:r>
          </a:p>
          <a:p>
            <a:endParaRPr lang="de-AT" dirty="0">
              <a:solidFill>
                <a:schemeClr val="bg1"/>
              </a:solidFill>
              <a:latin typeface="Roboto" panose="02000000000000000000" pitchFamily="2" charset="0"/>
              <a:ea typeface="Roboto" panose="02000000000000000000" pitchFamily="2" charset="0"/>
            </a:endParaRPr>
          </a:p>
          <a:p>
            <a:r>
              <a:rPr lang="fr-FR" b="1" dirty="0">
                <a:solidFill>
                  <a:schemeClr val="bg1"/>
                </a:solidFill>
                <a:latin typeface="Roboto" panose="02000000000000000000" pitchFamily="2" charset="0"/>
                <a:ea typeface="Roboto" panose="02000000000000000000" pitchFamily="2" charset="0"/>
              </a:rPr>
              <a:t>Informations générales : </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Nom du fournisseur ou marque commerciale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Référence du modèle</a:t>
            </a:r>
          </a:p>
        </p:txBody>
      </p:sp>
      <p:graphicFrame>
        <p:nvGraphicFramePr>
          <p:cNvPr id="13" name="Tabelle 12"/>
          <p:cNvGraphicFramePr>
            <a:graphicFrameLocks noGrp="1"/>
          </p:cNvGraphicFramePr>
          <p:nvPr>
            <p:custDataLst>
              <p:tags r:id="rId4"/>
            </p:custDataLst>
            <p:extLst>
              <p:ext uri="{D42A27DB-BD31-4B8C-83A1-F6EECF244321}">
                <p14:modId xmlns:p14="http://schemas.microsoft.com/office/powerpoint/2010/main" val="1719709219"/>
              </p:ext>
            </p:extLst>
          </p:nvPr>
        </p:nvGraphicFramePr>
        <p:xfrm>
          <a:off x="5508978" y="1100731"/>
          <a:ext cx="6429023" cy="5416612"/>
        </p:xfrm>
        <a:graphic>
          <a:graphicData uri="http://schemas.openxmlformats.org/drawingml/2006/table">
            <a:tbl>
              <a:tblPr firstRow="1" bandRow="1">
                <a:tableStyleId>{5C22544A-7EE6-4342-B048-85BDC9FD1C3A}</a:tableStyleId>
              </a:tblPr>
              <a:tblGrid>
                <a:gridCol w="3318933">
                  <a:extLst>
                    <a:ext uri="{9D8B030D-6E8A-4147-A177-3AD203B41FA5}">
                      <a16:colId xmlns:a16="http://schemas.microsoft.com/office/drawing/2014/main" val="1019947613"/>
                    </a:ext>
                  </a:extLst>
                </a:gridCol>
                <a:gridCol w="3110090">
                  <a:extLst>
                    <a:ext uri="{9D8B030D-6E8A-4147-A177-3AD203B41FA5}">
                      <a16:colId xmlns:a16="http://schemas.microsoft.com/office/drawing/2014/main" val="1735863996"/>
                    </a:ext>
                  </a:extLst>
                </a:gridCol>
              </a:tblGrid>
              <a:tr h="3299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Informations</a:t>
                      </a:r>
                    </a:p>
                  </a:txBody>
                  <a:tcPr>
                    <a:solidFill>
                      <a:srgbClr val="2FAA5C"/>
                    </a:solidFill>
                  </a:tcPr>
                </a:tc>
                <a:tc hMerge="1">
                  <a:txBody>
                    <a:bodyPr/>
                    <a:lstStyle/>
                    <a:p>
                      <a:endParaRPr lang="de-AT" dirty="0"/>
                    </a:p>
                  </a:txBody>
                  <a:tcPr/>
                </a:tc>
                <a:extLst>
                  <a:ext uri="{0D108BD9-81ED-4DB2-BD59-A6C34878D82A}">
                    <a16:rowId xmlns:a16="http://schemas.microsoft.com/office/drawing/2014/main" val="4130994064"/>
                  </a:ext>
                </a:extLst>
              </a:tr>
              <a:tr h="482912">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Classe d’efficacité énergétique pour la gamme dynamique standard (SDR)</a:t>
                      </a:r>
                    </a:p>
                  </a:txBody>
                  <a:tcPr marL="0" marR="0" marT="0" marB="0">
                    <a:solidFill>
                      <a:srgbClr val="85BE4C"/>
                    </a:solidFill>
                  </a:tcPr>
                </a:tc>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Surface visible de l’écran (cm</a:t>
                      </a:r>
                      <a:r>
                        <a:rPr lang="fr-FR" sz="1400" baseline="30000" dirty="0">
                          <a:solidFill>
                            <a:schemeClr val="bg1"/>
                          </a:solidFill>
                          <a:latin typeface="Roboto" panose="02000000000000000000" pitchFamily="2" charset="0"/>
                          <a:ea typeface="Roboto" panose="02000000000000000000" pitchFamily="2" charset="0"/>
                          <a:cs typeface="+mn-cs"/>
                        </a:rPr>
                        <a:t>2</a:t>
                      </a:r>
                      <a:r>
                        <a:rPr lang="fr-FR" sz="1400" dirty="0">
                          <a:solidFill>
                            <a:schemeClr val="bg1"/>
                          </a:solidFill>
                          <a:latin typeface="Roboto" panose="02000000000000000000" pitchFamily="2" charset="0"/>
                          <a:ea typeface="Roboto" panose="02000000000000000000" pitchFamily="2" charset="0"/>
                          <a:cs typeface="+mn-cs"/>
                        </a:rPr>
                        <a:t> )</a:t>
                      </a:r>
                    </a:p>
                  </a:txBody>
                  <a:tcPr marL="0" marR="0" marT="0" marB="0">
                    <a:solidFill>
                      <a:srgbClr val="85BE4C"/>
                    </a:solidFill>
                  </a:tcPr>
                </a:tc>
                <a:extLst>
                  <a:ext uri="{0D108BD9-81ED-4DB2-BD59-A6C34878D82A}">
                    <a16:rowId xmlns:a16="http://schemas.microsoft.com/office/drawing/2014/main" val="3178361178"/>
                  </a:ext>
                </a:extLst>
              </a:tr>
              <a:tr h="562228">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Puissance appelée en mode marche pour la gamme dynamique standard (SDR) (W)</a:t>
                      </a:r>
                    </a:p>
                  </a:txBody>
                  <a:tcPr marL="0" marR="0" marT="0" marB="0">
                    <a:solidFill>
                      <a:srgbClr val="85BE4C"/>
                    </a:solidFill>
                  </a:tcPr>
                </a:tc>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Technologie d’affichage utilisée</a:t>
                      </a:r>
                    </a:p>
                  </a:txBody>
                  <a:tcPr marL="0" marR="0" marT="0" marB="0">
                    <a:solidFill>
                      <a:srgbClr val="85BE4C"/>
                    </a:solidFill>
                  </a:tcPr>
                </a:tc>
                <a:extLst>
                  <a:ext uri="{0D108BD9-81ED-4DB2-BD59-A6C34878D82A}">
                    <a16:rowId xmlns:a16="http://schemas.microsoft.com/office/drawing/2014/main" val="214381944"/>
                  </a:ext>
                </a:extLst>
              </a:tr>
              <a:tr h="482912">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Classe d’efficacité énergétique (HDR)</a:t>
                      </a:r>
                    </a:p>
                  </a:txBody>
                  <a:tcPr marL="0" marR="0" marT="0" marB="0">
                    <a:solidFill>
                      <a:srgbClr val="85BE4C"/>
                    </a:solidFill>
                  </a:tcPr>
                </a:tc>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Réglage automatique de la luminosité (ABC) disponible</a:t>
                      </a:r>
                    </a:p>
                  </a:txBody>
                  <a:tcPr marL="0" marR="0" marT="0" marB="0">
                    <a:solidFill>
                      <a:srgbClr val="85BE4C"/>
                    </a:solidFill>
                  </a:tcPr>
                </a:tc>
                <a:extLst>
                  <a:ext uri="{0D108BD9-81ED-4DB2-BD59-A6C34878D82A}">
                    <a16:rowId xmlns:a16="http://schemas.microsoft.com/office/drawing/2014/main" val="1090653932"/>
                  </a:ext>
                </a:extLst>
              </a:tr>
              <a:tr h="465355">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fr-FR" sz="1400" dirty="0">
                          <a:solidFill>
                            <a:schemeClr val="bg1"/>
                          </a:solidFill>
                          <a:latin typeface="Roboto" panose="02000000000000000000" pitchFamily="2" charset="0"/>
                          <a:ea typeface="Roboto" panose="02000000000000000000" pitchFamily="2" charset="0"/>
                          <a:cs typeface="+mn-cs"/>
                        </a:rPr>
                        <a:t>Puissance appelée en mode marche pour la haute gamme dynamique (HDR) (W)</a:t>
                      </a:r>
                    </a:p>
                  </a:txBody>
                  <a:tcPr marL="0" marR="0" marT="0" marB="0">
                    <a:solidFill>
                      <a:srgbClr val="85BE4C"/>
                    </a:solidFill>
                  </a:tcPr>
                </a:tc>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Capteur de reconnaissance vocale disponible</a:t>
                      </a:r>
                    </a:p>
                  </a:txBody>
                  <a:tcPr marL="0" marR="0" marT="0" marB="0">
                    <a:solidFill>
                      <a:srgbClr val="85BE4C"/>
                    </a:solidFill>
                  </a:tcPr>
                </a:tc>
                <a:extLst>
                  <a:ext uri="{0D108BD9-81ED-4DB2-BD59-A6C34878D82A}">
                    <a16:rowId xmlns:a16="http://schemas.microsoft.com/office/drawing/2014/main" val="2629163570"/>
                  </a:ext>
                </a:extLst>
              </a:tr>
              <a:tr h="296640">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fr-FR" sz="1400" dirty="0">
                          <a:solidFill>
                            <a:schemeClr val="bg1"/>
                          </a:solidFill>
                          <a:latin typeface="Roboto" panose="02000000000000000000" pitchFamily="2" charset="0"/>
                          <a:ea typeface="Roboto" panose="02000000000000000000" pitchFamily="2" charset="0"/>
                          <a:cs typeface="+mn-cs"/>
                        </a:rPr>
                        <a:t>Puissance appelée en mode arrêt (W)</a:t>
                      </a:r>
                    </a:p>
                  </a:txBody>
                  <a:tcPr marL="0" marR="0" marT="0" marB="0">
                    <a:solidFill>
                      <a:srgbClr val="85BE4C"/>
                    </a:solidFill>
                  </a:tcPr>
                </a:tc>
                <a:tc>
                  <a:txBody>
                    <a:bodyPr/>
                    <a:lstStyle/>
                    <a:p>
                      <a:pPr marL="36195">
                        <a:lnSpc>
                          <a:spcPct val="115000"/>
                        </a:lnSpc>
                      </a:pPr>
                      <a:r>
                        <a:rPr lang="fr-FR" sz="1400">
                          <a:solidFill>
                            <a:schemeClr val="bg1"/>
                          </a:solidFill>
                          <a:latin typeface="Roboto" panose="02000000000000000000" pitchFamily="2" charset="0"/>
                          <a:ea typeface="Roboto" panose="02000000000000000000" pitchFamily="2" charset="0"/>
                          <a:cs typeface="+mn-cs"/>
                        </a:rPr>
                        <a:t>Capteur de présence disponible</a:t>
                      </a:r>
                    </a:p>
                  </a:txBody>
                  <a:tcPr marL="0" marR="0" marT="0" marB="0">
                    <a:solidFill>
                      <a:srgbClr val="85BE4C"/>
                    </a:solidFill>
                  </a:tcPr>
                </a:tc>
                <a:extLst>
                  <a:ext uri="{0D108BD9-81ED-4DB2-BD59-A6C34878D82A}">
                    <a16:rowId xmlns:a16="http://schemas.microsoft.com/office/drawing/2014/main" val="3447316994"/>
                  </a:ext>
                </a:extLst>
              </a:tr>
              <a:tr h="482912">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fr-FR" sz="1400" dirty="0">
                          <a:solidFill>
                            <a:schemeClr val="bg1"/>
                          </a:solidFill>
                          <a:latin typeface="Roboto" panose="02000000000000000000" pitchFamily="2" charset="0"/>
                          <a:ea typeface="Roboto" panose="02000000000000000000" pitchFamily="2" charset="0"/>
                          <a:cs typeface="+mn-cs"/>
                        </a:rPr>
                        <a:t>Puissance appelée en mode veille (W</a:t>
                      </a:r>
                      <a:r>
                        <a:rPr lang="fr-FR" sz="1400" baseline="0" dirty="0">
                          <a:solidFill>
                            <a:schemeClr val="bg1"/>
                          </a:solidFill>
                          <a:latin typeface="Roboto" panose="02000000000000000000" pitchFamily="2" charset="0"/>
                          <a:ea typeface="Roboto" panose="02000000000000000000" pitchFamily="2" charset="0"/>
                          <a:cs typeface="+mn-cs"/>
                        </a:rPr>
                        <a:t> )</a:t>
                      </a:r>
                      <a:endParaRPr lang="fr-FR" sz="1400" dirty="0">
                        <a:solidFill>
                          <a:schemeClr val="bg1"/>
                        </a:solidFill>
                        <a:latin typeface="Roboto" panose="02000000000000000000" pitchFamily="2" charset="0"/>
                        <a:ea typeface="Roboto" panose="02000000000000000000" pitchFamily="2" charset="0"/>
                        <a:cs typeface="+mn-cs"/>
                      </a:endParaRPr>
                    </a:p>
                  </a:txBody>
                  <a:tcPr marL="0" marR="0" marT="0" marB="0">
                    <a:solidFill>
                      <a:srgbClr val="85BE4C"/>
                    </a:solidFill>
                  </a:tcPr>
                </a:tc>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Taux de fréquence de rafraîchissement de l’image (Hz)</a:t>
                      </a:r>
                    </a:p>
                  </a:txBody>
                  <a:tcPr marL="0" marR="0" marT="0" marB="0">
                    <a:solidFill>
                      <a:srgbClr val="85BE4C"/>
                    </a:solidFill>
                  </a:tcPr>
                </a:tc>
                <a:extLst>
                  <a:ext uri="{0D108BD9-81ED-4DB2-BD59-A6C34878D82A}">
                    <a16:rowId xmlns:a16="http://schemas.microsoft.com/office/drawing/2014/main" val="665692330"/>
                  </a:ext>
                </a:extLst>
              </a:tr>
              <a:tr h="724367">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fr-FR" sz="1400" dirty="0">
                          <a:solidFill>
                            <a:schemeClr val="bg1"/>
                          </a:solidFill>
                          <a:latin typeface="Roboto" panose="02000000000000000000" pitchFamily="2" charset="0"/>
                          <a:ea typeface="Roboto" panose="02000000000000000000" pitchFamily="2" charset="0"/>
                          <a:cs typeface="+mn-cs"/>
                        </a:rPr>
                        <a:t>Puissance appelée en mode veille avec maintien de la connexion au réseau (W)</a:t>
                      </a:r>
                    </a:p>
                  </a:txBody>
                  <a:tcPr marL="0" marR="0" marT="0" marB="0">
                    <a:solidFill>
                      <a:srgbClr val="85BE4C"/>
                    </a:solidFill>
                  </a:tcPr>
                </a:tc>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Disponibilité minimale garantie des mises à jour du logiciel et du micrologiciel (jusqu’au) : ( date)</a:t>
                      </a:r>
                    </a:p>
                  </a:txBody>
                  <a:tcPr marL="0" marR="0" marT="0" marB="0">
                    <a:solidFill>
                      <a:srgbClr val="85BE4C"/>
                    </a:solidFill>
                  </a:tcPr>
                </a:tc>
                <a:extLst>
                  <a:ext uri="{0D108BD9-81ED-4DB2-BD59-A6C34878D82A}">
                    <a16:rowId xmlns:a16="http://schemas.microsoft.com/office/drawing/2014/main" val="2420943913"/>
                  </a:ext>
                </a:extLst>
              </a:tr>
              <a:tr h="482912">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Catégorie de dispositif d’affichage électronique</a:t>
                      </a:r>
                    </a:p>
                  </a:txBody>
                  <a:tcPr marL="0" marR="0" marT="0" marB="0">
                    <a:solidFill>
                      <a:srgbClr val="85BE4C"/>
                    </a:solidFill>
                  </a:tcPr>
                </a:tc>
                <a:tc>
                  <a:txBody>
                    <a:bodyPr/>
                    <a:lstStyle/>
                    <a:p>
                      <a:pPr marL="36195" algn="l" defTabSz="914400" rtl="0" eaLnBrk="1" latinLnBrk="0" hangingPunct="1">
                        <a:lnSpc>
                          <a:spcPct val="115000"/>
                        </a:lnSpc>
                      </a:pPr>
                      <a:r>
                        <a:rPr lang="fr-FR" sz="1400" dirty="0">
                          <a:solidFill>
                            <a:schemeClr val="bg1"/>
                          </a:solidFill>
                          <a:latin typeface="Roboto" panose="02000000000000000000" pitchFamily="2" charset="0"/>
                          <a:ea typeface="Roboto" panose="02000000000000000000" pitchFamily="2" charset="0"/>
                          <a:cs typeface="+mn-cs"/>
                        </a:rPr>
                        <a:t>Disponibilité minimale garantie des pièces de rechange (jusqu’au) : (date)</a:t>
                      </a:r>
                    </a:p>
                  </a:txBody>
                  <a:tcPr marL="0" marR="0" marT="0" marB="0">
                    <a:solidFill>
                      <a:srgbClr val="85BE4C"/>
                    </a:solidFill>
                  </a:tcPr>
                </a:tc>
                <a:extLst>
                  <a:ext uri="{0D108BD9-81ED-4DB2-BD59-A6C34878D82A}">
                    <a16:rowId xmlns:a16="http://schemas.microsoft.com/office/drawing/2014/main" val="3848651530"/>
                  </a:ext>
                </a:extLst>
              </a:tr>
              <a:tr h="482912">
                <a:tc>
                  <a:txBody>
                    <a:bodyPr/>
                    <a:lstStyle/>
                    <a:p>
                      <a:pPr marL="36195">
                        <a:lnSpc>
                          <a:spcPct val="115000"/>
                        </a:lnSpc>
                      </a:pPr>
                      <a:r>
                        <a:rPr lang="fr-FR" sz="1400">
                          <a:solidFill>
                            <a:schemeClr val="bg1"/>
                          </a:solidFill>
                          <a:latin typeface="Roboto" panose="02000000000000000000" pitchFamily="2" charset="0"/>
                          <a:ea typeface="Roboto" panose="02000000000000000000" pitchFamily="2" charset="0"/>
                          <a:cs typeface="+mn-cs"/>
                        </a:rPr>
                        <a:t>Rapport de taille</a:t>
                      </a:r>
                    </a:p>
                  </a:txBody>
                  <a:tcPr marL="0" marR="0" marT="0" marB="0">
                    <a:solidFill>
                      <a:srgbClr val="85BE4C"/>
                    </a:solidFill>
                  </a:tcPr>
                </a:tc>
                <a:tc>
                  <a:txBody>
                    <a:bodyPr/>
                    <a:lstStyle/>
                    <a:p>
                      <a:pPr marL="36195" algn="l" defTabSz="914400" rtl="0" eaLnBrk="1" latinLnBrk="0" hangingPunct="1">
                        <a:lnSpc>
                          <a:spcPct val="115000"/>
                        </a:lnSpc>
                      </a:pPr>
                      <a:r>
                        <a:rPr lang="fr-FR" sz="1400" dirty="0">
                          <a:solidFill>
                            <a:schemeClr val="bg1"/>
                          </a:solidFill>
                          <a:latin typeface="Roboto" panose="02000000000000000000" pitchFamily="2" charset="0"/>
                          <a:ea typeface="Roboto" panose="02000000000000000000" pitchFamily="2" charset="0"/>
                          <a:cs typeface="+mn-cs"/>
                        </a:rPr>
                        <a:t>Assistance produit minimale garantie (jusqu’au) : ( date)</a:t>
                      </a:r>
                    </a:p>
                  </a:txBody>
                  <a:tcPr marL="0" marR="0" marT="0" marB="0">
                    <a:solidFill>
                      <a:srgbClr val="85BE4C"/>
                    </a:solidFill>
                  </a:tcPr>
                </a:tc>
                <a:extLst>
                  <a:ext uri="{0D108BD9-81ED-4DB2-BD59-A6C34878D82A}">
                    <a16:rowId xmlns:a16="http://schemas.microsoft.com/office/drawing/2014/main" val="605455078"/>
                  </a:ext>
                </a:extLst>
              </a:tr>
              <a:tr h="296640">
                <a:tc>
                  <a:txBody>
                    <a:bodyPr/>
                    <a:lstStyle/>
                    <a:p>
                      <a:pPr marL="36195">
                        <a:lnSpc>
                          <a:spcPct val="115000"/>
                        </a:lnSpc>
                      </a:pPr>
                      <a:r>
                        <a:rPr lang="fr-FR" sz="1400">
                          <a:solidFill>
                            <a:schemeClr val="bg1"/>
                          </a:solidFill>
                          <a:latin typeface="Roboto" panose="02000000000000000000" pitchFamily="2" charset="0"/>
                          <a:ea typeface="Roboto" panose="02000000000000000000" pitchFamily="2" charset="0"/>
                          <a:cs typeface="+mn-cs"/>
                        </a:rPr>
                        <a:t>Résolution de l’écran (pixels)</a:t>
                      </a:r>
                    </a:p>
                  </a:txBody>
                  <a:tcPr marL="0" marR="0" marT="0" marB="0">
                    <a:solidFill>
                      <a:srgbClr val="85BE4C"/>
                    </a:solidFill>
                  </a:tcPr>
                </a:tc>
                <a:tc>
                  <a:txBody>
                    <a:bodyPr/>
                    <a:lstStyle/>
                    <a:p>
                      <a:pPr marL="36195" algn="l" defTabSz="914400" rtl="0" eaLnBrk="1" latinLnBrk="0" hangingPunct="1">
                        <a:lnSpc>
                          <a:spcPct val="115000"/>
                        </a:lnSpc>
                      </a:pPr>
                      <a:r>
                        <a:rPr lang="fr-FR" sz="1400">
                          <a:solidFill>
                            <a:schemeClr val="bg1"/>
                          </a:solidFill>
                          <a:latin typeface="Roboto" panose="02000000000000000000" pitchFamily="2" charset="0"/>
                          <a:ea typeface="Roboto" panose="02000000000000000000" pitchFamily="2" charset="0"/>
                          <a:cs typeface="+mn-cs"/>
                        </a:rPr>
                        <a:t>Type d’alimentation</a:t>
                      </a:r>
                    </a:p>
                  </a:txBody>
                  <a:tcPr marL="0" marR="0" marT="0" marB="0">
                    <a:solidFill>
                      <a:srgbClr val="85BE4C"/>
                    </a:solidFill>
                  </a:tcPr>
                </a:tc>
                <a:extLst>
                  <a:ext uri="{0D108BD9-81ED-4DB2-BD59-A6C34878D82A}">
                    <a16:rowId xmlns:a16="http://schemas.microsoft.com/office/drawing/2014/main" val="3858606589"/>
                  </a:ext>
                </a:extLst>
              </a:tr>
              <a:tr h="215384">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Diagonale de l’écran (cm)</a:t>
                      </a:r>
                    </a:p>
                  </a:txBody>
                  <a:tcPr marL="0" marR="0" marT="0" marB="0">
                    <a:solidFill>
                      <a:srgbClr val="85BE4C"/>
                    </a:solidFill>
                  </a:tcPr>
                </a:tc>
                <a:tc>
                  <a:txBody>
                    <a:bodyPr/>
                    <a:lstStyle/>
                    <a:p>
                      <a:endParaRPr lang="de-AT" sz="1600" dirty="0"/>
                    </a:p>
                  </a:txBody>
                  <a:tcPr marL="0" marR="0" marT="0" marB="0">
                    <a:solidFill>
                      <a:srgbClr val="85BE4C"/>
                    </a:solidFill>
                  </a:tcPr>
                </a:tc>
                <a:extLst>
                  <a:ext uri="{0D108BD9-81ED-4DB2-BD59-A6C34878D82A}">
                    <a16:rowId xmlns:a16="http://schemas.microsoft.com/office/drawing/2014/main" val="3602527792"/>
                  </a:ext>
                </a:extLst>
              </a:tr>
            </a:tbl>
          </a:graphicData>
        </a:graphic>
      </p:graphicFrame>
      <p:sp>
        <p:nvSpPr>
          <p:cNvPr id="15" name="Textfeld 14"/>
          <p:cNvSpPr txBox="1"/>
          <p:nvPr>
            <p:custDataLst>
              <p:tags r:id="rId5"/>
            </p:custDataLst>
          </p:nvPr>
        </p:nvSpPr>
        <p:spPr>
          <a:xfrm>
            <a:off x="590400" y="3602347"/>
            <a:ext cx="4749244" cy="1200329"/>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La version complète de la fiche d’information sur le produit est disponible dans le </a:t>
            </a:r>
            <a:r>
              <a:rPr lang="fr-FR" u="sng" dirty="0">
                <a:hlinkClick r:id="rId7"/>
              </a:rPr>
              <a:t>Règlement  officiel TV écrans</a:t>
            </a:r>
            <a:r>
              <a:rPr lang="fr-FR" u="sng" dirty="0"/>
              <a:t> </a:t>
            </a:r>
            <a:r>
              <a:rPr lang="fr-FR" b="1" dirty="0">
                <a:solidFill>
                  <a:schemeClr val="bg1"/>
                </a:solidFill>
                <a:latin typeface="Roboto" panose="02000000000000000000" pitchFamily="2" charset="0"/>
                <a:ea typeface="Roboto" panose="02000000000000000000" pitchFamily="2" charset="0"/>
              </a:rPr>
              <a:t>.</a:t>
            </a:r>
          </a:p>
          <a:p>
            <a:r>
              <a:rPr lang="fr-FR" b="1" dirty="0">
                <a:solidFill>
                  <a:schemeClr val="bg1"/>
                </a:solidFill>
                <a:latin typeface="Roboto" panose="02000000000000000000" pitchFamily="2" charset="0"/>
                <a:ea typeface="Roboto" panose="02000000000000000000" pitchFamily="2" charset="0"/>
              </a:rPr>
              <a:t>.</a:t>
            </a:r>
            <a:r>
              <a:rPr lang="fr-FR" b="1" dirty="0">
                <a:solidFill>
                  <a:schemeClr val="bg1"/>
                </a:solidFill>
                <a:latin typeface="Roboto" panose="02000000000000000000" pitchFamily="2" charset="0"/>
                <a:ea typeface="Roboto" panose="02000000000000000000" pitchFamily="2" charset="0"/>
                <a:hlinkClick r:id="rId8"/>
              </a:rPr>
              <a:t> </a:t>
            </a:r>
          </a:p>
        </p:txBody>
      </p:sp>
    </p:spTree>
    <p:extLst>
      <p:ext uri="{BB962C8B-B14F-4D97-AF65-F5344CB8AC3E}">
        <p14:creationId xmlns:p14="http://schemas.microsoft.com/office/powerpoint/2010/main" val="22720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467103" y="539015"/>
            <a:ext cx="11505822" cy="1151673"/>
          </a:xfrm>
        </p:spPr>
        <p:txBody>
          <a:bodyPr/>
          <a:lstStyle/>
          <a:p>
            <a:r>
              <a:rPr lang="fr-FR" sz="3100" dirty="0">
                <a:solidFill>
                  <a:srgbClr val="2FAA5C"/>
                </a:solidFill>
              </a:rPr>
              <a:t>Nouvelle étiquette pour les sources lumineuses</a:t>
            </a:r>
            <a:br>
              <a:rPr lang="fr-FR" sz="3100" dirty="0">
                <a:solidFill>
                  <a:srgbClr val="2FAA5C"/>
                </a:solidFill>
              </a:rPr>
            </a:br>
            <a:endParaRPr lang="fr-FR" sz="3100" dirty="0">
              <a:solidFill>
                <a:srgbClr val="2FAA5C"/>
              </a:solidFill>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21</a:t>
            </a:fld>
            <a:endParaRPr lang="de-DE"/>
          </a:p>
        </p:txBody>
      </p:sp>
      <p:sp>
        <p:nvSpPr>
          <p:cNvPr id="11" name="Inhaltsplatzhalter 4">
            <a:extLst>
              <a:ext uri="{FF2B5EF4-FFF2-40B4-BE49-F238E27FC236}">
                <a16:creationId xmlns:a16="http://schemas.microsoft.com/office/drawing/2014/main" id="{938BBD6A-86CE-6F49-B5EF-B68D068D1BFC}"/>
              </a:ext>
            </a:extLst>
          </p:cNvPr>
          <p:cNvSpPr txBox="1">
            <a:spLocks/>
          </p:cNvSpPr>
          <p:nvPr>
            <p:custDataLst>
              <p:tags r:id="rId5"/>
            </p:custDataLst>
          </p:nvPr>
        </p:nvSpPr>
        <p:spPr>
          <a:xfrm>
            <a:off x="7651646" y="2768144"/>
            <a:ext cx="4238171" cy="1620000"/>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fr-FR" dirty="0">
                <a:solidFill>
                  <a:schemeClr val="bg1"/>
                </a:solidFill>
              </a:rPr>
              <a:t>Différences avec l’ancienne étiquette</a:t>
            </a:r>
          </a:p>
          <a:p>
            <a:pPr>
              <a:buFont typeface="Arial" panose="020B0604020202020204" pitchFamily="34" charset="0"/>
              <a:buChar char="•"/>
            </a:pPr>
            <a:r>
              <a:rPr lang="fr-FR" dirty="0">
                <a:solidFill>
                  <a:schemeClr val="bg1"/>
                </a:solidFill>
              </a:rPr>
              <a:t>Aucune différence avec les anciennes informations</a:t>
            </a:r>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6"/>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7"/>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8"/>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3">
                  <a:extLst>
                    <a:ext uri="{96DAC541-7B7A-43D3-8B79-37D633B846F1}">
                      <asvg:svgBlip xmlns:asvg="http://schemas.microsoft.com/office/drawing/2016/SVG/main" r:embed="rId1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grpSp>
        <p:nvGrpSpPr>
          <p:cNvPr id="49" name="Gruppieren 48"/>
          <p:cNvGrpSpPr/>
          <p:nvPr>
            <p:custDataLst>
              <p:tags r:id="rId9"/>
            </p:custDataLst>
          </p:nvPr>
        </p:nvGrpSpPr>
        <p:grpSpPr>
          <a:xfrm>
            <a:off x="853170" y="1575537"/>
            <a:ext cx="6798477" cy="4352925"/>
            <a:chOff x="1187624" y="1331838"/>
            <a:chExt cx="7176611" cy="4814516"/>
          </a:xfrm>
        </p:grpSpPr>
        <p:pic>
          <p:nvPicPr>
            <p:cNvPr id="50" name="Picture 2" descr="Y:\_2019\19.006_ka_topprodukte19\2_New_Labels\Labels_lighting-standard_simple.jpg"/>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3275856" y="1331838"/>
              <a:ext cx="2369205" cy="48145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51" name="Gerade Verbindung 50"/>
            <p:cNvCxnSpPr/>
            <p:nvPr/>
          </p:nvCxnSpPr>
          <p:spPr>
            <a:xfrm>
              <a:off x="5724128" y="3135980"/>
              <a:ext cx="2280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4519558" y="4507607"/>
              <a:ext cx="1406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2339752" y="5805264"/>
              <a:ext cx="936104"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feld 18"/>
            <p:cNvSpPr txBox="1"/>
            <p:nvPr/>
          </p:nvSpPr>
          <p:spPr>
            <a:xfrm>
              <a:off x="5913144" y="2995226"/>
              <a:ext cx="2451091" cy="71486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Classe d’efficacité énergétique du produit </a:t>
              </a:r>
            </a:p>
            <a:p>
              <a:endParaRPr lang="fr-FR" sz="1200" dirty="0">
                <a:latin typeface="Roboto" panose="02000000000000000000" pitchFamily="2" charset="0"/>
                <a:ea typeface="Roboto" panose="02000000000000000000" pitchFamily="2" charset="0"/>
              </a:endParaRPr>
            </a:p>
          </p:txBody>
        </p:sp>
        <p:sp>
          <p:nvSpPr>
            <p:cNvPr id="55" name="Textfeld 21"/>
            <p:cNvSpPr txBox="1"/>
            <p:nvPr/>
          </p:nvSpPr>
          <p:spPr>
            <a:xfrm>
              <a:off x="5906812" y="4351948"/>
              <a:ext cx="2451091" cy="5106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Roboto" panose="02000000000000000000" pitchFamily="2" charset="0"/>
                  <a:ea typeface="Roboto" panose="02000000000000000000" pitchFamily="2" charset="0"/>
                </a:rPr>
                <a:t>Échelle d’efficacité énergétique de A à G</a:t>
              </a:r>
            </a:p>
          </p:txBody>
        </p:sp>
        <p:sp>
          <p:nvSpPr>
            <p:cNvPr id="56" name="Textfeld 22"/>
            <p:cNvSpPr txBox="1"/>
            <p:nvPr/>
          </p:nvSpPr>
          <p:spPr>
            <a:xfrm>
              <a:off x="1187624" y="5299695"/>
              <a:ext cx="1718071" cy="5106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a:latin typeface="Roboto" panose="02000000000000000000" pitchFamily="2" charset="0"/>
                  <a:ea typeface="Roboto" panose="02000000000000000000" pitchFamily="2" charset="0"/>
                </a:rPr>
                <a:t>Consommation d’énergie pour 1 000 h (kWh)</a:t>
              </a:r>
            </a:p>
          </p:txBody>
        </p:sp>
        <p:cxnSp>
          <p:nvCxnSpPr>
            <p:cNvPr id="57" name="Gerade Verbindung 56"/>
            <p:cNvCxnSpPr/>
            <p:nvPr/>
          </p:nvCxnSpPr>
          <p:spPr>
            <a:xfrm>
              <a:off x="5724128" y="5794231"/>
              <a:ext cx="228014"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feld 9"/>
            <p:cNvSpPr txBox="1"/>
            <p:nvPr/>
          </p:nvSpPr>
          <p:spPr>
            <a:xfrm>
              <a:off x="5910384" y="5652077"/>
              <a:ext cx="822731" cy="30637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a:latin typeface="Roboto" panose="02000000000000000000" pitchFamily="2" charset="0"/>
                  <a:ea typeface="Roboto" panose="02000000000000000000" pitchFamily="2" charset="0"/>
                </a:rPr>
                <a:t>QR code</a:t>
              </a:r>
            </a:p>
          </p:txBody>
        </p:sp>
      </p:grpSp>
      <p:pic>
        <p:nvPicPr>
          <p:cNvPr id="2" name="Grafik 1"/>
          <p:cNvPicPr>
            <a:picLocks noChangeAspect="1"/>
          </p:cNvPicPr>
          <p:nvPr>
            <p:custDataLst>
              <p:tags r:id="rId10"/>
            </p:custDataLst>
          </p:nvPr>
        </p:nvPicPr>
        <p:blipFill>
          <a:blip r:embed="rId16" cstate="screen">
            <a:extLst>
              <a:ext uri="{28A0092B-C50C-407E-A947-70E740481C1C}">
                <a14:useLocalDpi xmlns:a14="http://schemas.microsoft.com/office/drawing/2010/main"/>
              </a:ext>
            </a:extLst>
          </a:blip>
          <a:stretch>
            <a:fillRect/>
          </a:stretch>
        </p:blipFill>
        <p:spPr>
          <a:xfrm>
            <a:off x="752744" y="1951250"/>
            <a:ext cx="1014042" cy="2160000"/>
          </a:xfrm>
          <a:prstGeom prst="rect">
            <a:avLst/>
          </a:prstGeom>
        </p:spPr>
      </p:pic>
      <p:sp>
        <p:nvSpPr>
          <p:cNvPr id="21" name="Textfeld 25"/>
          <p:cNvSpPr txBox="1"/>
          <p:nvPr>
            <p:custDataLst>
              <p:tags r:id="rId11"/>
            </p:custDataLst>
          </p:nvPr>
        </p:nvSpPr>
        <p:spPr>
          <a:xfrm>
            <a:off x="559993" y="1575537"/>
            <a:ext cx="1404000"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a:solidFill>
                  <a:schemeClr val="bg1"/>
                </a:solidFill>
                <a:latin typeface="Roboto" panose="02000000000000000000" pitchFamily="2" charset="0"/>
                <a:ea typeface="Roboto" panose="02000000000000000000" pitchFamily="2" charset="0"/>
              </a:rPr>
              <a:t>Ancienne étiquette</a:t>
            </a:r>
          </a:p>
        </p:txBody>
      </p:sp>
    </p:spTree>
    <p:extLst>
      <p:ext uri="{BB962C8B-B14F-4D97-AF65-F5344CB8AC3E}">
        <p14:creationId xmlns:p14="http://schemas.microsoft.com/office/powerpoint/2010/main" val="423123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590400" y="281840"/>
            <a:ext cx="10980484" cy="1151673"/>
          </a:xfrm>
        </p:spPr>
        <p:txBody>
          <a:bodyPr/>
          <a:lstStyle/>
          <a:p>
            <a:r>
              <a:rPr lang="fr-FR" sz="3100" dirty="0"/>
              <a:t>Fiche d’information sur le produit : sources lumineuses  </a:t>
            </a:r>
          </a:p>
        </p:txBody>
      </p:sp>
      <p:sp>
        <p:nvSpPr>
          <p:cNvPr id="4" name="Foliennummernplatzhalter 3"/>
          <p:cNvSpPr>
            <a:spLocks noGrp="1"/>
          </p:cNvSpPr>
          <p:nvPr>
            <p:ph type="sldNum" sz="quarter" idx="12"/>
            <p:custDataLst>
              <p:tags r:id="rId2"/>
            </p:custDataLst>
          </p:nvPr>
        </p:nvSpPr>
        <p:spPr/>
        <p:txBody>
          <a:bodyPr/>
          <a:lstStyle/>
          <a:p>
            <a:fld id="{03493DDB-4007-DA47-80CB-0ED21D6E3CF6}" type="slidenum">
              <a:rPr lang="de-DE" smtClean="0"/>
              <a:pPr/>
              <a:t>22</a:t>
            </a:fld>
            <a:endParaRPr lang="de-DE"/>
          </a:p>
        </p:txBody>
      </p:sp>
      <p:sp>
        <p:nvSpPr>
          <p:cNvPr id="6" name="Textfeld 5"/>
          <p:cNvSpPr txBox="1"/>
          <p:nvPr>
            <p:custDataLst>
              <p:tags r:id="rId3"/>
            </p:custDataLst>
          </p:nvPr>
        </p:nvSpPr>
        <p:spPr>
          <a:xfrm>
            <a:off x="590400" y="1690687"/>
            <a:ext cx="4922982" cy="219600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Informations à intégrer à la fiche d’information sur le produit</a:t>
            </a:r>
          </a:p>
          <a:p>
            <a:endParaRPr lang="de-AT" dirty="0">
              <a:solidFill>
                <a:schemeClr val="bg1"/>
              </a:solidFill>
              <a:latin typeface="Roboto" panose="02000000000000000000" pitchFamily="2" charset="0"/>
              <a:ea typeface="Roboto" panose="02000000000000000000" pitchFamily="2" charset="0"/>
            </a:endParaRPr>
          </a:p>
          <a:p>
            <a:r>
              <a:rPr lang="fr-FR" b="1" dirty="0">
                <a:solidFill>
                  <a:schemeClr val="bg1"/>
                </a:solidFill>
                <a:latin typeface="Roboto" panose="02000000000000000000" pitchFamily="2" charset="0"/>
                <a:ea typeface="Roboto" panose="02000000000000000000" pitchFamily="2" charset="0"/>
              </a:rPr>
              <a:t>Informations générales : </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Nom du fournisseur ou marque commerciale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Adresse du fournisseur</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Référence du modèle</a:t>
            </a:r>
          </a:p>
          <a:p>
            <a:pPr marL="285750" indent="-285750">
              <a:buFont typeface="Arial" panose="020B0604020202020204" pitchFamily="34" charset="0"/>
              <a:buChar char="•"/>
            </a:pPr>
            <a:r>
              <a:rPr lang="fr-FR" sz="1600" b="1" dirty="0">
                <a:solidFill>
                  <a:schemeClr val="bg1"/>
                </a:solidFill>
                <a:latin typeface="Roboto" panose="02000000000000000000" pitchFamily="2" charset="0"/>
                <a:ea typeface="Roboto" panose="02000000000000000000" pitchFamily="2" charset="0"/>
              </a:rPr>
              <a:t>Type de source lumineuse</a:t>
            </a:r>
          </a:p>
        </p:txBody>
      </p:sp>
      <p:graphicFrame>
        <p:nvGraphicFramePr>
          <p:cNvPr id="13" name="Tabelle 12"/>
          <p:cNvGraphicFramePr>
            <a:graphicFrameLocks noGrp="1"/>
          </p:cNvGraphicFramePr>
          <p:nvPr>
            <p:custDataLst>
              <p:tags r:id="rId4"/>
            </p:custDataLst>
            <p:extLst>
              <p:ext uri="{D42A27DB-BD31-4B8C-83A1-F6EECF244321}">
                <p14:modId xmlns:p14="http://schemas.microsoft.com/office/powerpoint/2010/main" val="2103541946"/>
              </p:ext>
            </p:extLst>
          </p:nvPr>
        </p:nvGraphicFramePr>
        <p:xfrm>
          <a:off x="5791199" y="914826"/>
          <a:ext cx="6146802" cy="5929573"/>
        </p:xfrm>
        <a:graphic>
          <a:graphicData uri="http://schemas.openxmlformats.org/drawingml/2006/table">
            <a:tbl>
              <a:tblPr firstRow="1" bandRow="1">
                <a:tableStyleId>{5C22544A-7EE6-4342-B048-85BDC9FD1C3A}</a:tableStyleId>
              </a:tblPr>
              <a:tblGrid>
                <a:gridCol w="3073401">
                  <a:extLst>
                    <a:ext uri="{9D8B030D-6E8A-4147-A177-3AD203B41FA5}">
                      <a16:colId xmlns:a16="http://schemas.microsoft.com/office/drawing/2014/main" val="1019947613"/>
                    </a:ext>
                  </a:extLst>
                </a:gridCol>
                <a:gridCol w="3073401">
                  <a:extLst>
                    <a:ext uri="{9D8B030D-6E8A-4147-A177-3AD203B41FA5}">
                      <a16:colId xmlns:a16="http://schemas.microsoft.com/office/drawing/2014/main" val="1735863996"/>
                    </a:ext>
                  </a:extLst>
                </a:gridCol>
              </a:tblGrid>
              <a:tr h="3014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latin typeface="Roboto" panose="02000000000000000000" pitchFamily="2" charset="0"/>
                          <a:ea typeface="Roboto" panose="02000000000000000000" pitchFamily="2" charset="0"/>
                        </a:rPr>
                        <a:t>Paramètres généraux du produit</a:t>
                      </a:r>
                    </a:p>
                  </a:txBody>
                  <a:tcPr>
                    <a:solidFill>
                      <a:srgbClr val="2FAA5C"/>
                    </a:solidFill>
                  </a:tcPr>
                </a:tc>
                <a:tc hMerge="1">
                  <a:txBody>
                    <a:bodyPr/>
                    <a:lstStyle/>
                    <a:p>
                      <a:endParaRPr lang="de-AT" dirty="0"/>
                    </a:p>
                  </a:txBody>
                  <a:tcPr/>
                </a:tc>
                <a:extLst>
                  <a:ext uri="{0D108BD9-81ED-4DB2-BD59-A6C34878D82A}">
                    <a16:rowId xmlns:a16="http://schemas.microsoft.com/office/drawing/2014/main" val="4130994064"/>
                  </a:ext>
                </a:extLst>
              </a:tr>
              <a:tr h="301441">
                <a:tc>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Consommation d’énergie en mode marche (kWh/1 000 h)</a:t>
                      </a:r>
                    </a:p>
                  </a:txBody>
                  <a:tcPr marL="0" marR="0" marT="0" marB="0">
                    <a:solidFill>
                      <a:srgbClr val="85BE4C"/>
                    </a:solidFill>
                  </a:tcPr>
                </a:tc>
                <a:tc>
                  <a:txBody>
                    <a:bodyPr/>
                    <a:lstStyle/>
                    <a:p>
                      <a:pPr marL="36195" rtl="0" fontAlgn="t">
                        <a:spcBef>
                          <a:spcPts val="0"/>
                        </a:spcBef>
                        <a:spcAft>
                          <a:spcPts val="1000"/>
                        </a:spcAft>
                      </a:pPr>
                      <a:r>
                        <a:rPr lang="fr-FR" sz="1400">
                          <a:solidFill>
                            <a:schemeClr val="bg1"/>
                          </a:solidFill>
                          <a:latin typeface="Roboto" panose="02000000000000000000" pitchFamily="2" charset="0"/>
                          <a:ea typeface="Roboto" panose="02000000000000000000" pitchFamily="2" charset="0"/>
                          <a:cs typeface="+mn-cs"/>
                        </a:rPr>
                        <a:t>Classe d’efficacité énergétique</a:t>
                      </a:r>
                    </a:p>
                  </a:txBody>
                  <a:tcPr>
                    <a:solidFill>
                      <a:srgbClr val="85BE4C"/>
                    </a:solidFill>
                  </a:tcPr>
                </a:tc>
                <a:extLst>
                  <a:ext uri="{0D108BD9-81ED-4DB2-BD59-A6C34878D82A}">
                    <a16:rowId xmlns:a16="http://schemas.microsoft.com/office/drawing/2014/main" val="3178361178"/>
                  </a:ext>
                </a:extLst>
              </a:tr>
              <a:tr h="301441">
                <a:tc>
                  <a:txBody>
                    <a:bodyPr/>
                    <a:lstStyle/>
                    <a:p>
                      <a:pPr marL="36195">
                        <a:lnSpc>
                          <a:spcPct val="115000"/>
                        </a:lnSpc>
                      </a:pPr>
                      <a:r>
                        <a:rPr lang="fr-FR" sz="1400">
                          <a:solidFill>
                            <a:schemeClr val="bg1"/>
                          </a:solidFill>
                          <a:latin typeface="Roboto" panose="02000000000000000000" pitchFamily="2" charset="0"/>
                          <a:ea typeface="Roboto" panose="02000000000000000000" pitchFamily="2" charset="0"/>
                          <a:cs typeface="+mn-cs"/>
                        </a:rPr>
                        <a:t>Flux lumineux utile (Φuse), avec indication qu’il se réfère au flux dans une sphère (360°), dans un cône large (120°) ou dans un cône étroit (90°)</a:t>
                      </a:r>
                    </a:p>
                  </a:txBody>
                  <a:tcPr marL="0" marR="0" marT="0" marB="0">
                    <a:solidFill>
                      <a:srgbClr val="85BE4C"/>
                    </a:solidFill>
                  </a:tcPr>
                </a:tc>
                <a:tc>
                  <a:txBody>
                    <a:bodyPr/>
                    <a:lstStyle/>
                    <a:p>
                      <a:pPr marL="36195" rtl="0" fontAlgn="t">
                        <a:spcBef>
                          <a:spcPts val="0"/>
                        </a:spcBef>
                        <a:spcAft>
                          <a:spcPts val="1000"/>
                        </a:spcAft>
                      </a:pPr>
                      <a:r>
                        <a:rPr lang="fr-FR" sz="1400" dirty="0">
                          <a:solidFill>
                            <a:schemeClr val="bg1"/>
                          </a:solidFill>
                          <a:latin typeface="Roboto" panose="02000000000000000000" pitchFamily="2" charset="0"/>
                          <a:ea typeface="Roboto" panose="02000000000000000000" pitchFamily="2" charset="0"/>
                          <a:cs typeface="+mn-cs"/>
                        </a:rPr>
                        <a:t>Température de couleur proximale, arrondie à la centaine de K la plus proche, ou plage de températures de couleur proximales arrondie à la centaine de K la plus proche qui peuvent être réglées</a:t>
                      </a:r>
                    </a:p>
                  </a:txBody>
                  <a:tcPr>
                    <a:solidFill>
                      <a:srgbClr val="85BE4C"/>
                    </a:solidFill>
                  </a:tcPr>
                </a:tc>
                <a:extLst>
                  <a:ext uri="{0D108BD9-81ED-4DB2-BD59-A6C34878D82A}">
                    <a16:rowId xmlns:a16="http://schemas.microsoft.com/office/drawing/2014/main" val="214381944"/>
                  </a:ext>
                </a:extLst>
              </a:tr>
              <a:tr h="301441">
                <a:tc>
                  <a:txBody>
                    <a:bodyPr/>
                    <a:lstStyle/>
                    <a:p>
                      <a:pPr marL="36195">
                        <a:lnSpc>
                          <a:spcPct val="115000"/>
                        </a:lnSpc>
                      </a:pPr>
                      <a:r>
                        <a:rPr lang="fr-FR" sz="1400">
                          <a:solidFill>
                            <a:schemeClr val="bg1"/>
                          </a:solidFill>
                          <a:latin typeface="Roboto" panose="02000000000000000000" pitchFamily="2" charset="0"/>
                          <a:ea typeface="Roboto" panose="02000000000000000000" pitchFamily="2" charset="0"/>
                          <a:cs typeface="+mn-cs"/>
                        </a:rPr>
                        <a:t>Puissance en mode marche (Pon), exprimée en W</a:t>
                      </a:r>
                    </a:p>
                  </a:txBody>
                  <a:tcPr marL="0" marR="0" marT="0" marB="0">
                    <a:solidFill>
                      <a:srgbClr val="85BE4C"/>
                    </a:solidFill>
                  </a:tcPr>
                </a:tc>
                <a:tc>
                  <a:txBody>
                    <a:bodyPr/>
                    <a:lstStyle/>
                    <a:p>
                      <a:pPr marL="36195" rtl="0" fontAlgn="t">
                        <a:spcBef>
                          <a:spcPts val="0"/>
                        </a:spcBef>
                        <a:spcAft>
                          <a:spcPts val="1000"/>
                        </a:spcAft>
                      </a:pPr>
                      <a:r>
                        <a:rPr lang="fr-FR" sz="1400">
                          <a:solidFill>
                            <a:schemeClr val="bg1"/>
                          </a:solidFill>
                          <a:latin typeface="Roboto" panose="02000000000000000000" pitchFamily="2" charset="0"/>
                          <a:ea typeface="Roboto" panose="02000000000000000000" pitchFamily="2" charset="0"/>
                          <a:cs typeface="+mn-cs"/>
                        </a:rPr>
                        <a:t>Puissance en mode veille (Psb), exprimée en W et arrondie à la deuxième décimale</a:t>
                      </a:r>
                    </a:p>
                  </a:txBody>
                  <a:tcPr>
                    <a:solidFill>
                      <a:srgbClr val="85BE4C"/>
                    </a:solidFill>
                  </a:tcPr>
                </a:tc>
                <a:extLst>
                  <a:ext uri="{0D108BD9-81ED-4DB2-BD59-A6C34878D82A}">
                    <a16:rowId xmlns:a16="http://schemas.microsoft.com/office/drawing/2014/main" val="1090653932"/>
                  </a:ext>
                </a:extLst>
              </a:tr>
              <a:tr h="301441">
                <a:tc>
                  <a:txBody>
                    <a:bodyPr/>
                    <a:lstStyle/>
                    <a:p>
                      <a:pPr marL="36195">
                        <a:lnSpc>
                          <a:spcPct val="115000"/>
                        </a:lnSpc>
                      </a:pPr>
                      <a:r>
                        <a:rPr lang="fr-FR" sz="1400">
                          <a:solidFill>
                            <a:schemeClr val="bg1"/>
                          </a:solidFill>
                          <a:latin typeface="Roboto" panose="02000000000000000000" pitchFamily="2" charset="0"/>
                          <a:ea typeface="Roboto" panose="02000000000000000000" pitchFamily="2" charset="0"/>
                          <a:cs typeface="+mn-cs"/>
                        </a:rPr>
                        <a:t>Puissance en mode veille avec maintien de la connexion au réseau (Pnet) pour les SLC, exprimée en W et arrondie à la deuxième décimale</a:t>
                      </a:r>
                    </a:p>
                  </a:txBody>
                  <a:tcPr marL="0" marR="0" marT="0" marB="0">
                    <a:solidFill>
                      <a:srgbClr val="85BE4C"/>
                    </a:solidFill>
                  </a:tcPr>
                </a:tc>
                <a:tc>
                  <a:txBody>
                    <a:bodyPr/>
                    <a:lstStyle/>
                    <a:p>
                      <a:pPr marL="36195" rtl="0" fontAlgn="t">
                        <a:spcBef>
                          <a:spcPts val="0"/>
                        </a:spcBef>
                        <a:spcAft>
                          <a:spcPts val="1000"/>
                        </a:spcAft>
                      </a:pPr>
                      <a:r>
                        <a:rPr lang="fr-FR" sz="1400">
                          <a:solidFill>
                            <a:schemeClr val="bg1"/>
                          </a:solidFill>
                          <a:latin typeface="Roboto" panose="02000000000000000000" pitchFamily="2" charset="0"/>
                          <a:ea typeface="Roboto" panose="02000000000000000000" pitchFamily="2" charset="0"/>
                          <a:cs typeface="+mn-cs"/>
                        </a:rPr>
                        <a:t>Indice de rendu des couleurs, arrondi à l’entier le plus proche, ou plage de valeurs d’IRC qui peuvent être réglées</a:t>
                      </a:r>
                    </a:p>
                  </a:txBody>
                  <a:tcPr>
                    <a:solidFill>
                      <a:srgbClr val="85BE4C"/>
                    </a:solidFill>
                  </a:tcPr>
                </a:tc>
                <a:extLst>
                  <a:ext uri="{0D108BD9-81ED-4DB2-BD59-A6C34878D82A}">
                    <a16:rowId xmlns:a16="http://schemas.microsoft.com/office/drawing/2014/main" val="2629163570"/>
                  </a:ext>
                </a:extLst>
              </a:tr>
              <a:tr h="904323">
                <a:tc>
                  <a:txBody>
                    <a:bodyPr/>
                    <a:lstStyle/>
                    <a:p>
                      <a:pPr marL="36195">
                        <a:lnSpc>
                          <a:spcPct val="115000"/>
                        </a:lnSpc>
                      </a:pPr>
                      <a:r>
                        <a:rPr lang="fr-FR" sz="1400">
                          <a:solidFill>
                            <a:schemeClr val="bg1"/>
                          </a:solidFill>
                          <a:latin typeface="Roboto" panose="02000000000000000000" pitchFamily="2" charset="0"/>
                          <a:ea typeface="Roboto" panose="02000000000000000000" pitchFamily="2" charset="0"/>
                          <a:cs typeface="+mn-cs"/>
                        </a:rPr>
                        <a:t>Dimensions extérieures en mm, sans appareillage de commande séparé, éléments de régulation de l’éclairage, ni éléments sans fonction d’éclairage (le cas échéant) (millimètres)</a:t>
                      </a:r>
                    </a:p>
                  </a:txBody>
                  <a:tcPr marL="0" marR="0" marT="0" marB="0">
                    <a:solidFill>
                      <a:srgbClr val="85BE4C"/>
                    </a:solidFill>
                  </a:tcPr>
                </a:tc>
                <a:tc>
                  <a:txBody>
                    <a:bodyPr/>
                    <a:lstStyle/>
                    <a:p>
                      <a:pPr marL="36195" rtl="0" fontAlgn="t">
                        <a:spcBef>
                          <a:spcPts val="0"/>
                        </a:spcBef>
                        <a:spcAft>
                          <a:spcPts val="1000"/>
                        </a:spcAft>
                      </a:pPr>
                      <a:r>
                        <a:rPr lang="fr-FR" sz="1400">
                          <a:solidFill>
                            <a:schemeClr val="bg1"/>
                          </a:solidFill>
                          <a:latin typeface="Roboto" panose="02000000000000000000" pitchFamily="2" charset="0"/>
                          <a:ea typeface="Roboto" panose="02000000000000000000" pitchFamily="2" charset="0"/>
                          <a:cs typeface="+mn-cs"/>
                        </a:rPr>
                        <a:t>Distribution de la puissance spectrale dans la plage de 250 nm à 800 nm, à pleine charge</a:t>
                      </a:r>
                    </a:p>
                  </a:txBody>
                  <a:tcPr>
                    <a:solidFill>
                      <a:srgbClr val="85BE4C"/>
                    </a:solidFill>
                  </a:tcPr>
                </a:tc>
                <a:extLst>
                  <a:ext uri="{0D108BD9-81ED-4DB2-BD59-A6C34878D82A}">
                    <a16:rowId xmlns:a16="http://schemas.microsoft.com/office/drawing/2014/main" val="3447316994"/>
                  </a:ext>
                </a:extLst>
              </a:tr>
              <a:tr h="301441">
                <a:tc>
                  <a:txBody>
                    <a:bodyPr/>
                    <a:lstStyle/>
                    <a:p>
                      <a:pPr marL="36195">
                        <a:lnSpc>
                          <a:spcPct val="115000"/>
                        </a:lnSpc>
                      </a:pPr>
                      <a:r>
                        <a:rPr lang="fr-FR" sz="1400">
                          <a:solidFill>
                            <a:schemeClr val="bg1"/>
                          </a:solidFill>
                          <a:latin typeface="Roboto" panose="02000000000000000000" pitchFamily="2" charset="0"/>
                          <a:ea typeface="Roboto" panose="02000000000000000000" pitchFamily="2" charset="0"/>
                          <a:cs typeface="+mn-cs"/>
                        </a:rPr>
                        <a:t>Déclaration de puissance équivalente</a:t>
                      </a:r>
                    </a:p>
                  </a:txBody>
                  <a:tcPr marL="0" marR="0" marT="0" marB="0">
                    <a:solidFill>
                      <a:srgbClr val="85BE4C"/>
                    </a:solidFill>
                  </a:tcPr>
                </a:tc>
                <a:tc>
                  <a:txBody>
                    <a:bodyPr/>
                    <a:lstStyle/>
                    <a:p>
                      <a:pPr marL="36195" algn="l" defTabSz="914400" rtl="0" eaLnBrk="1" latinLnBrk="0" hangingPunct="1">
                        <a:lnSpc>
                          <a:spcPct val="115000"/>
                        </a:lnSpc>
                      </a:pPr>
                      <a:r>
                        <a:rPr lang="fr-FR" sz="1400">
                          <a:solidFill>
                            <a:schemeClr val="bg1"/>
                          </a:solidFill>
                          <a:latin typeface="Roboto" panose="02000000000000000000" pitchFamily="2" charset="0"/>
                          <a:ea typeface="Roboto" panose="02000000000000000000" pitchFamily="2" charset="0"/>
                          <a:cs typeface="+mn-cs"/>
                        </a:rPr>
                        <a:t>Si oui, puissance équivalente (W)</a:t>
                      </a:r>
                    </a:p>
                  </a:txBody>
                  <a:tcPr marL="0" marR="0" marT="0" marB="0">
                    <a:solidFill>
                      <a:srgbClr val="85BE4C"/>
                    </a:solidFill>
                  </a:tcPr>
                </a:tc>
                <a:extLst>
                  <a:ext uri="{0D108BD9-81ED-4DB2-BD59-A6C34878D82A}">
                    <a16:rowId xmlns:a16="http://schemas.microsoft.com/office/drawing/2014/main" val="3858606589"/>
                  </a:ext>
                </a:extLst>
              </a:tr>
              <a:tr h="301441">
                <a:tc gridSpan="2">
                  <a:txBody>
                    <a:bodyPr/>
                    <a:lstStyle/>
                    <a:p>
                      <a:pPr marL="36195">
                        <a:lnSpc>
                          <a:spcPct val="115000"/>
                        </a:lnSpc>
                      </a:pPr>
                      <a:r>
                        <a:rPr lang="fr-FR" sz="1400" dirty="0">
                          <a:solidFill>
                            <a:schemeClr val="bg1"/>
                          </a:solidFill>
                          <a:latin typeface="Roboto" panose="02000000000000000000" pitchFamily="2" charset="0"/>
                          <a:ea typeface="Roboto" panose="02000000000000000000" pitchFamily="2" charset="0"/>
                          <a:cs typeface="+mn-cs"/>
                        </a:rPr>
                        <a:t>Pour les paramètres spécifiques aux sources lumineuses dirigées, aux sources lumineuses à LED et OLED, consultez le règlement officiel.</a:t>
                      </a:r>
                    </a:p>
                  </a:txBody>
                  <a:tcPr marL="0" marR="0" marT="0" marB="0">
                    <a:solidFill>
                      <a:srgbClr val="85BE4C"/>
                    </a:solidFill>
                  </a:tcPr>
                </a:tc>
                <a:tc hMerge="1">
                  <a:txBody>
                    <a:bodyPr/>
                    <a:lstStyle/>
                    <a:p>
                      <a:endParaRPr lang="de-AT" sz="1600" dirty="0"/>
                    </a:p>
                  </a:txBody>
                  <a:tcPr marL="0" marR="0" marT="0" marB="0">
                    <a:solidFill>
                      <a:srgbClr val="85BE4C"/>
                    </a:solidFill>
                  </a:tcPr>
                </a:tc>
                <a:extLst>
                  <a:ext uri="{0D108BD9-81ED-4DB2-BD59-A6C34878D82A}">
                    <a16:rowId xmlns:a16="http://schemas.microsoft.com/office/drawing/2014/main" val="3602527792"/>
                  </a:ext>
                </a:extLst>
              </a:tr>
            </a:tbl>
          </a:graphicData>
        </a:graphic>
      </p:graphicFrame>
      <p:sp>
        <p:nvSpPr>
          <p:cNvPr id="15" name="Textfeld 14"/>
          <p:cNvSpPr txBox="1"/>
          <p:nvPr>
            <p:custDataLst>
              <p:tags r:id="rId5"/>
            </p:custDataLst>
          </p:nvPr>
        </p:nvSpPr>
        <p:spPr>
          <a:xfrm>
            <a:off x="590400" y="4011911"/>
            <a:ext cx="4922982" cy="923330"/>
          </a:xfrm>
          <a:prstGeom prst="rect">
            <a:avLst/>
          </a:prstGeom>
          <a:solidFill>
            <a:srgbClr val="2FAA5C"/>
          </a:solidFill>
        </p:spPr>
        <p:txBody>
          <a:bodyPr wrap="square" rtlCol="0">
            <a:spAutoFit/>
          </a:bodyPr>
          <a:lstStyle/>
          <a:p>
            <a:r>
              <a:rPr lang="fr-FR" b="1" dirty="0">
                <a:solidFill>
                  <a:schemeClr val="bg1"/>
                </a:solidFill>
                <a:latin typeface="Roboto" panose="02000000000000000000" pitchFamily="2" charset="0"/>
                <a:ea typeface="Roboto" panose="02000000000000000000" pitchFamily="2" charset="0"/>
              </a:rPr>
              <a:t>La version complète de la fiche d’information sur le produit est disponible dans </a:t>
            </a:r>
            <a:r>
              <a:rPr lang="fr-FR" b="1" dirty="0">
                <a:solidFill>
                  <a:schemeClr val="bg1"/>
                </a:solidFill>
                <a:latin typeface="Roboto" panose="02000000000000000000" pitchFamily="2" charset="0"/>
                <a:ea typeface="Roboto" panose="02000000000000000000" pitchFamily="2" charset="0"/>
                <a:hlinkClick r:id="rId7"/>
              </a:rPr>
              <a:t>règlement officiel sources lumineuses</a:t>
            </a:r>
            <a:r>
              <a:rPr lang="fr-FR" b="1" dirty="0">
                <a:solidFill>
                  <a:schemeClr val="bg1"/>
                </a:solidFill>
                <a:latin typeface="Roboto" panose="02000000000000000000" pitchFamily="2" charset="0"/>
                <a:ea typeface="Roboto" panose="02000000000000000000" pitchFamily="2" charset="0"/>
              </a:rPr>
              <a:t> .</a:t>
            </a:r>
            <a:r>
              <a:rPr lang="fr-FR" b="1" dirty="0">
                <a:solidFill>
                  <a:schemeClr val="bg1"/>
                </a:solidFill>
                <a:latin typeface="Roboto" panose="02000000000000000000" pitchFamily="2" charset="0"/>
                <a:ea typeface="Roboto" panose="02000000000000000000" pitchFamily="2" charset="0"/>
                <a:hlinkClick r:id="rId8"/>
              </a:rPr>
              <a:t> </a:t>
            </a:r>
          </a:p>
        </p:txBody>
      </p:sp>
    </p:spTree>
    <p:extLst>
      <p:ext uri="{BB962C8B-B14F-4D97-AF65-F5344CB8AC3E}">
        <p14:creationId xmlns:p14="http://schemas.microsoft.com/office/powerpoint/2010/main" val="2305625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FR" dirty="0"/>
              <a:t>Étiquettes énergie toujours en vigueur après le 1</a:t>
            </a:r>
            <a:r>
              <a:rPr lang="fr-FR" baseline="30000" dirty="0"/>
              <a:t>er </a:t>
            </a:r>
            <a:r>
              <a:rPr lang="fr-FR" dirty="0"/>
              <a:t>mars 2021</a:t>
            </a:r>
          </a:p>
        </p:txBody>
      </p:sp>
      <p:sp>
        <p:nvSpPr>
          <p:cNvPr id="5" name="Foliennummernplatzhalter 4"/>
          <p:cNvSpPr>
            <a:spLocks noGrp="1"/>
          </p:cNvSpPr>
          <p:nvPr>
            <p:ph type="sldNum" sz="quarter" idx="12"/>
            <p:custDataLst>
              <p:tags r:id="rId2"/>
            </p:custDataLst>
          </p:nvPr>
        </p:nvSpPr>
        <p:spPr/>
        <p:txBody>
          <a:bodyPr/>
          <a:lstStyle/>
          <a:p>
            <a:fld id="{03493DDB-4007-DA47-80CB-0ED21D6E3CF6}" type="slidenum">
              <a:rPr lang="de-DE" smtClean="0"/>
              <a:pPr/>
              <a:t>23</a:t>
            </a:fld>
            <a:endParaRPr lang="de-DE"/>
          </a:p>
        </p:txBody>
      </p:sp>
      <p:sp>
        <p:nvSpPr>
          <p:cNvPr id="14" name="Textfeld 13"/>
          <p:cNvSpPr txBox="1"/>
          <p:nvPr>
            <p:custDataLst>
              <p:tags r:id="rId3"/>
            </p:custDataLst>
          </p:nvPr>
        </p:nvSpPr>
        <p:spPr>
          <a:xfrm>
            <a:off x="9027019" y="2049762"/>
            <a:ext cx="1678584" cy="646331"/>
          </a:xfrm>
          <a:prstGeom prst="rect">
            <a:avLst/>
          </a:prstGeom>
          <a:noFill/>
        </p:spPr>
        <p:txBody>
          <a:bodyPr wrap="square" rtlCol="0">
            <a:spAutoFit/>
          </a:bodyPr>
          <a:lstStyle/>
          <a:p>
            <a:endParaRPr lang="de-AT" dirty="0">
              <a:solidFill>
                <a:schemeClr val="bg1"/>
              </a:solidFill>
            </a:endParaRPr>
          </a:p>
          <a:p>
            <a:endParaRPr lang="de-AT" dirty="0">
              <a:solidFill>
                <a:schemeClr val="bg1"/>
              </a:solidFill>
            </a:endParaRPr>
          </a:p>
        </p:txBody>
      </p:sp>
      <p:pic>
        <p:nvPicPr>
          <p:cNvPr id="15" name="Grafik 14"/>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a:off x="10168978" y="2615917"/>
            <a:ext cx="1564188" cy="3095083"/>
          </a:xfrm>
          <a:prstGeom prst="rect">
            <a:avLst/>
          </a:prstGeom>
        </p:spPr>
      </p:pic>
      <p:pic>
        <p:nvPicPr>
          <p:cNvPr id="17" name="Grafik 16"/>
          <p:cNvPicPr>
            <a:picLocks noChangeAspect="1"/>
          </p:cNvPicPr>
          <p:nvPr>
            <p:custDataLst>
              <p:tags r:id="rId5"/>
            </p:custDataLst>
          </p:nvPr>
        </p:nvPicPr>
        <p:blipFill>
          <a:blip r:embed="rId13"/>
          <a:stretch>
            <a:fillRect/>
          </a:stretch>
        </p:blipFill>
        <p:spPr>
          <a:xfrm>
            <a:off x="263817" y="2631177"/>
            <a:ext cx="1690846" cy="3045260"/>
          </a:xfrm>
          <a:prstGeom prst="rect">
            <a:avLst/>
          </a:prstGeom>
        </p:spPr>
      </p:pic>
      <p:pic>
        <p:nvPicPr>
          <p:cNvPr id="18" name="Grafik 17"/>
          <p:cNvPicPr>
            <a:picLocks noChangeAspect="1"/>
          </p:cNvPicPr>
          <p:nvPr>
            <p:custDataLst>
              <p:tags r:id="rId6"/>
            </p:custDataLst>
          </p:nvPr>
        </p:nvPicPr>
        <p:blipFill>
          <a:blip r:embed="rId14"/>
          <a:stretch>
            <a:fillRect/>
          </a:stretch>
        </p:blipFill>
        <p:spPr>
          <a:xfrm>
            <a:off x="2505161" y="2600594"/>
            <a:ext cx="1479847" cy="3169037"/>
          </a:xfrm>
          <a:prstGeom prst="rect">
            <a:avLst/>
          </a:prstGeom>
        </p:spPr>
      </p:pic>
      <p:pic>
        <p:nvPicPr>
          <p:cNvPr id="19" name="Grafik 18"/>
          <p:cNvPicPr>
            <a:picLocks noChangeAspect="1"/>
          </p:cNvPicPr>
          <p:nvPr>
            <p:custDataLst>
              <p:tags r:id="rId7"/>
            </p:custDataLst>
          </p:nvPr>
        </p:nvPicPr>
        <p:blipFill>
          <a:blip r:embed="rId15"/>
          <a:stretch>
            <a:fillRect/>
          </a:stretch>
        </p:blipFill>
        <p:spPr>
          <a:xfrm>
            <a:off x="8205254" y="2637633"/>
            <a:ext cx="1537222" cy="3051648"/>
          </a:xfrm>
          <a:prstGeom prst="rect">
            <a:avLst/>
          </a:prstGeom>
        </p:spPr>
      </p:pic>
      <p:pic>
        <p:nvPicPr>
          <p:cNvPr id="21" name="Grafik 20"/>
          <p:cNvPicPr>
            <a:picLocks noChangeAspect="1"/>
          </p:cNvPicPr>
          <p:nvPr>
            <p:custDataLst>
              <p:tags r:id="rId8"/>
            </p:custDataLst>
          </p:nvPr>
        </p:nvPicPr>
        <p:blipFill>
          <a:blip r:embed="rId16"/>
          <a:stretch>
            <a:fillRect/>
          </a:stretch>
        </p:blipFill>
        <p:spPr>
          <a:xfrm>
            <a:off x="4409101" y="2643517"/>
            <a:ext cx="1594392" cy="3039881"/>
          </a:xfrm>
          <a:prstGeom prst="rect">
            <a:avLst/>
          </a:prstGeom>
        </p:spPr>
      </p:pic>
      <p:pic>
        <p:nvPicPr>
          <p:cNvPr id="4" name="Grafik 3"/>
          <p:cNvPicPr>
            <a:picLocks noChangeAspect="1"/>
          </p:cNvPicPr>
          <p:nvPr>
            <p:custDataLst>
              <p:tags r:id="rId9"/>
            </p:custDataLst>
          </p:nvPr>
        </p:nvPicPr>
        <p:blipFill>
          <a:blip r:embed="rId17"/>
          <a:stretch>
            <a:fillRect/>
          </a:stretch>
        </p:blipFill>
        <p:spPr>
          <a:xfrm>
            <a:off x="6263772" y="2696093"/>
            <a:ext cx="1489524" cy="3046754"/>
          </a:xfrm>
          <a:prstGeom prst="rect">
            <a:avLst/>
          </a:prstGeom>
        </p:spPr>
      </p:pic>
      <p:grpSp>
        <p:nvGrpSpPr>
          <p:cNvPr id="8" name="Gruppieren 7"/>
          <p:cNvGrpSpPr/>
          <p:nvPr>
            <p:custDataLst>
              <p:tags r:id="rId10"/>
            </p:custDataLst>
          </p:nvPr>
        </p:nvGrpSpPr>
        <p:grpSpPr>
          <a:xfrm>
            <a:off x="244965" y="1863292"/>
            <a:ext cx="11493365" cy="648134"/>
            <a:chOff x="367798" y="-1031"/>
            <a:chExt cx="11493365" cy="370363"/>
          </a:xfrm>
        </p:grpSpPr>
        <p:sp>
          <p:nvSpPr>
            <p:cNvPr id="9" name="Textfeld 8"/>
            <p:cNvSpPr txBox="1"/>
            <p:nvPr/>
          </p:nvSpPr>
          <p:spPr>
            <a:xfrm>
              <a:off x="367798" y="0"/>
              <a:ext cx="1692000" cy="369332"/>
            </a:xfrm>
            <a:prstGeom prst="rect">
              <a:avLst/>
            </a:prstGeom>
            <a:solidFill>
              <a:srgbClr val="2FAA5C"/>
            </a:solidFill>
          </p:spPr>
          <p:txBody>
            <a:bodyPr wrap="square" rtlCol="0" anchor="ctr" anchorCtr="0">
              <a:noAutofit/>
            </a:bodyPr>
            <a:lstStyle/>
            <a:p>
              <a:pPr algn="ctr"/>
              <a:r>
                <a:rPr lang="fr-FR" dirty="0">
                  <a:solidFill>
                    <a:schemeClr val="bg1"/>
                  </a:solidFill>
                  <a:latin typeface="Roboto" panose="02000000000000000000" pitchFamily="2" charset="0"/>
                  <a:ea typeface="Roboto" panose="02000000000000000000" pitchFamily="2" charset="0"/>
                </a:rPr>
                <a:t>Climatiseurs</a:t>
              </a:r>
            </a:p>
          </p:txBody>
        </p:sp>
        <p:sp>
          <p:nvSpPr>
            <p:cNvPr id="10" name="Textfeld 9"/>
            <p:cNvSpPr txBox="1"/>
            <p:nvPr/>
          </p:nvSpPr>
          <p:spPr>
            <a:xfrm>
              <a:off x="2607022" y="0"/>
              <a:ext cx="1548000" cy="369332"/>
            </a:xfrm>
            <a:prstGeom prst="rect">
              <a:avLst/>
            </a:prstGeom>
            <a:solidFill>
              <a:srgbClr val="2FAA5C"/>
            </a:solidFill>
          </p:spPr>
          <p:txBody>
            <a:bodyPr wrap="square" rtlCol="0">
              <a:spAutoFit/>
            </a:bodyPr>
            <a:lstStyle/>
            <a:p>
              <a:pPr algn="ctr"/>
              <a:r>
                <a:rPr lang="fr-FR" dirty="0">
                  <a:solidFill>
                    <a:schemeClr val="bg1"/>
                  </a:solidFill>
                  <a:latin typeface="Roboto" panose="02000000000000000000" pitchFamily="2" charset="0"/>
                  <a:ea typeface="Roboto" panose="02000000000000000000" pitchFamily="2" charset="0"/>
                </a:rPr>
                <a:t>Fours domestiques</a:t>
              </a:r>
            </a:p>
          </p:txBody>
        </p:sp>
        <p:sp>
          <p:nvSpPr>
            <p:cNvPr id="12" name="Textfeld 11"/>
            <p:cNvSpPr txBox="1"/>
            <p:nvPr/>
          </p:nvSpPr>
          <p:spPr>
            <a:xfrm>
              <a:off x="8310593" y="0"/>
              <a:ext cx="1548000" cy="369332"/>
            </a:xfrm>
            <a:prstGeom prst="rect">
              <a:avLst/>
            </a:prstGeom>
            <a:solidFill>
              <a:srgbClr val="2FAA5C"/>
            </a:solidFill>
          </p:spPr>
          <p:txBody>
            <a:bodyPr wrap="square" rtlCol="0" anchor="ctr" anchorCtr="0">
              <a:noAutofit/>
            </a:bodyPr>
            <a:lstStyle/>
            <a:p>
              <a:pPr algn="ctr"/>
              <a:r>
                <a:rPr lang="fr-FR" dirty="0">
                  <a:solidFill>
                    <a:schemeClr val="bg1"/>
                  </a:solidFill>
                  <a:latin typeface="Roboto" panose="02000000000000000000" pitchFamily="2" charset="0"/>
                  <a:ea typeface="Roboto" panose="02000000000000000000" pitchFamily="2" charset="0"/>
                </a:rPr>
                <a:t>Sèche-linge</a:t>
              </a:r>
            </a:p>
          </p:txBody>
        </p:sp>
        <p:sp>
          <p:nvSpPr>
            <p:cNvPr id="16" name="Textfeld 15"/>
            <p:cNvSpPr txBox="1"/>
            <p:nvPr/>
          </p:nvSpPr>
          <p:spPr>
            <a:xfrm>
              <a:off x="10277163" y="0"/>
              <a:ext cx="1584000" cy="369332"/>
            </a:xfrm>
            <a:prstGeom prst="rect">
              <a:avLst/>
            </a:prstGeom>
            <a:solidFill>
              <a:srgbClr val="2FAA5C"/>
            </a:solidFill>
          </p:spPr>
          <p:txBody>
            <a:bodyPr wrap="square" rtlCol="0" anchor="ctr" anchorCtr="0">
              <a:noAutofit/>
            </a:bodyPr>
            <a:lstStyle/>
            <a:p>
              <a:pPr algn="ctr"/>
              <a:r>
                <a:rPr lang="fr-FR" dirty="0">
                  <a:solidFill>
                    <a:schemeClr val="bg1"/>
                  </a:solidFill>
                  <a:latin typeface="Roboto" panose="02000000000000000000" pitchFamily="2" charset="0"/>
                  <a:ea typeface="Roboto" panose="02000000000000000000" pitchFamily="2" charset="0"/>
                </a:rPr>
                <a:t>Chauffe-eau</a:t>
              </a:r>
            </a:p>
          </p:txBody>
        </p:sp>
        <p:sp>
          <p:nvSpPr>
            <p:cNvPr id="20" name="Textfeld 19"/>
            <p:cNvSpPr txBox="1"/>
            <p:nvPr/>
          </p:nvSpPr>
          <p:spPr>
            <a:xfrm>
              <a:off x="4560112" y="-1031"/>
              <a:ext cx="1548000" cy="369332"/>
            </a:xfrm>
            <a:prstGeom prst="rect">
              <a:avLst/>
            </a:prstGeom>
            <a:solidFill>
              <a:srgbClr val="2FAA5C"/>
            </a:solidFill>
          </p:spPr>
          <p:txBody>
            <a:bodyPr wrap="square" rtlCol="0">
              <a:spAutoFit/>
            </a:bodyPr>
            <a:lstStyle/>
            <a:p>
              <a:pPr algn="ctr"/>
              <a:r>
                <a:rPr lang="fr-FR" dirty="0">
                  <a:solidFill>
                    <a:schemeClr val="bg1"/>
                  </a:solidFill>
                  <a:latin typeface="Roboto" panose="02000000000000000000" pitchFamily="2" charset="0"/>
                  <a:ea typeface="Roboto" panose="02000000000000000000" pitchFamily="2" charset="0"/>
                </a:rPr>
                <a:t>Chaudières à combustible</a:t>
              </a:r>
            </a:p>
          </p:txBody>
        </p:sp>
        <p:sp>
          <p:nvSpPr>
            <p:cNvPr id="22" name="Textfeld 21"/>
            <p:cNvSpPr txBox="1"/>
            <p:nvPr/>
          </p:nvSpPr>
          <p:spPr>
            <a:xfrm>
              <a:off x="6383667" y="0"/>
              <a:ext cx="1512000" cy="369332"/>
            </a:xfrm>
            <a:prstGeom prst="rect">
              <a:avLst/>
            </a:prstGeom>
            <a:solidFill>
              <a:srgbClr val="2FAA5C"/>
            </a:solidFill>
          </p:spPr>
          <p:txBody>
            <a:bodyPr wrap="square" rtlCol="0">
              <a:spAutoFit/>
            </a:bodyPr>
            <a:lstStyle/>
            <a:p>
              <a:pPr algn="ctr"/>
              <a:r>
                <a:rPr lang="fr-FR" dirty="0">
                  <a:solidFill>
                    <a:schemeClr val="bg1"/>
                  </a:solidFill>
                  <a:latin typeface="Roboto" panose="02000000000000000000" pitchFamily="2" charset="0"/>
                  <a:ea typeface="Roboto" panose="02000000000000000000" pitchFamily="2" charset="0"/>
                </a:rPr>
                <a:t>Hottes domestiques</a:t>
              </a:r>
            </a:p>
          </p:txBody>
        </p:sp>
      </p:grpSp>
    </p:spTree>
    <p:extLst>
      <p:ext uri="{BB962C8B-B14F-4D97-AF65-F5344CB8AC3E}">
        <p14:creationId xmlns:p14="http://schemas.microsoft.com/office/powerpoint/2010/main" val="2738135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_2018\18.053_LABEL 2020\WP7_ Communication\T7.2_Dev project website\Input_EU_Website\Pictures\EU Legislation\EU_Legislation.jpg"/>
          <p:cNvPicPr>
            <a:picLocks noChangeAspect="1" noChangeArrowheads="1"/>
          </p:cNvPicPr>
          <p:nvPr>
            <p:custDataLst>
              <p:tags r:id="rId1"/>
            </p:custDataLst>
          </p:nvPr>
        </p:nvPicPr>
        <p:blipFill>
          <a:blip r:embed="rId6">
            <a:extLst>
              <a:ext uri="{28A0092B-C50C-407E-A947-70E740481C1C}">
                <a14:useLocalDpi xmlns:a14="http://schemas.microsoft.com/office/drawing/2010/main"/>
              </a:ext>
            </a:extLst>
          </a:blip>
          <a:srcRect/>
          <a:stretch>
            <a:fillRect/>
          </a:stretch>
        </p:blipFill>
        <p:spPr bwMode="auto">
          <a:xfrm>
            <a:off x="591096" y="461346"/>
            <a:ext cx="10947759" cy="530343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70DF1AAF-7F0B-1A46-BB96-EDAA17BB7BDF}"/>
              </a:ext>
            </a:extLst>
          </p:cNvPr>
          <p:cNvSpPr>
            <a:spLocks noGrp="1"/>
          </p:cNvSpPr>
          <p:nvPr>
            <p:ph type="title"/>
            <p:custDataLst>
              <p:tags r:id="rId2"/>
            </p:custDataLst>
          </p:nvPr>
        </p:nvSpPr>
        <p:spPr>
          <a:xfrm>
            <a:off x="591127" y="4325372"/>
            <a:ext cx="9514898" cy="719703"/>
          </a:xfrm>
        </p:spPr>
        <p:txBody>
          <a:bodyPr/>
          <a:lstStyle/>
          <a:p>
            <a:r>
              <a:rPr lang="fr-FR" b="1"/>
              <a:t>Mise en place de la nouvelle étiquette</a:t>
            </a:r>
            <a:br>
              <a:rPr lang="fr-FR" b="1"/>
            </a:br>
            <a:endParaRPr lang="fr-FR" b="1"/>
          </a:p>
        </p:txBody>
      </p:sp>
      <p:sp>
        <p:nvSpPr>
          <p:cNvPr id="9" name="Textplatzhalter 8">
            <a:extLst>
              <a:ext uri="{FF2B5EF4-FFF2-40B4-BE49-F238E27FC236}">
                <a16:creationId xmlns:a16="http://schemas.microsoft.com/office/drawing/2014/main" id="{9ED77BCF-46C6-1743-9E92-264B822BF896}"/>
              </a:ext>
            </a:extLst>
          </p:cNvPr>
          <p:cNvSpPr>
            <a:spLocks noGrp="1"/>
          </p:cNvSpPr>
          <p:nvPr>
            <p:ph type="body" sz="quarter" idx="11"/>
            <p:custDataLst>
              <p:tags r:id="rId3"/>
            </p:custDataLst>
          </p:nvPr>
        </p:nvSpPr>
        <p:spPr>
          <a:xfrm>
            <a:off x="591098" y="5045075"/>
            <a:ext cx="10257877" cy="719703"/>
          </a:xfrm>
        </p:spPr>
        <p:txBody>
          <a:bodyPr/>
          <a:lstStyle/>
          <a:p>
            <a:r>
              <a:rPr lang="fr-FR" b="1"/>
              <a:t>Calendrier, FAQ, base de données EPREL</a:t>
            </a:r>
          </a:p>
        </p:txBody>
      </p:sp>
      <p:sp>
        <p:nvSpPr>
          <p:cNvPr id="5" name="Foliennummernplatzhalter 4">
            <a:extLst>
              <a:ext uri="{FF2B5EF4-FFF2-40B4-BE49-F238E27FC236}">
                <a16:creationId xmlns:a16="http://schemas.microsoft.com/office/drawing/2014/main" id="{8E0BC9DD-25B7-844A-9837-A23BDCE4759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24</a:t>
            </a:fld>
            <a:endParaRPr lang="de-DE"/>
          </a:p>
        </p:txBody>
      </p:sp>
    </p:spTree>
    <p:extLst>
      <p:ext uri="{BB962C8B-B14F-4D97-AF65-F5344CB8AC3E}">
        <p14:creationId xmlns:p14="http://schemas.microsoft.com/office/powerpoint/2010/main" val="169366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590400" y="539015"/>
            <a:ext cx="10980484" cy="1338061"/>
          </a:xfrm>
        </p:spPr>
        <p:txBody>
          <a:bodyPr/>
          <a:lstStyle/>
          <a:p>
            <a:r>
              <a:rPr lang="fr-FR" sz="3100" b="1" dirty="0"/>
              <a:t>Remplacement des étiquettes énergie pour les appareils électroménagers, dispositifs d’affichage électronique et téléviseurs</a:t>
            </a:r>
            <a:br>
              <a:rPr lang="fr-FR" sz="1800" dirty="0">
                <a:solidFill>
                  <a:srgbClr val="2FAA5C"/>
                </a:solidFill>
                <a:latin typeface="Roboto Light"/>
                <a:ea typeface="Times New Roman"/>
                <a:cs typeface="Times New Roman"/>
              </a:rPr>
            </a:br>
            <a:endParaRPr lang="fr-FR" sz="1800" dirty="0">
              <a:solidFill>
                <a:srgbClr val="2FAA5C"/>
              </a:solidFill>
              <a:latin typeface="Roboto Light"/>
              <a:ea typeface="Times New Roman"/>
              <a:cs typeface="Times New Roman"/>
            </a:endParaRPr>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2"/>
            </p:custDataLst>
          </p:nvPr>
        </p:nvSpPr>
        <p:spPr>
          <a:prstGeom prst="rect">
            <a:avLst/>
          </a:prstGeom>
        </p:spPr>
        <p:txBody>
          <a:bodyPr/>
          <a:lstStyle/>
          <a:p>
            <a:fld id="{03493DDB-4007-DA47-80CB-0ED21D6E3CF6}" type="slidenum">
              <a:rPr lang="de-DE" smtClean="0"/>
              <a:pPr/>
              <a:t>25</a:t>
            </a:fld>
            <a:endParaRPr lang="de-DE"/>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3"/>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6">
                  <a:extLst>
                    <a:ext uri="{96DAC541-7B7A-43D3-8B79-37D633B846F1}">
                      <asvg:svgBlip xmlns:asvg="http://schemas.microsoft.com/office/drawing/2016/SVG/main" r:embed="rId17"/>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4"/>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6">
                  <a:extLst>
                    <a:ext uri="{96DAC541-7B7A-43D3-8B79-37D633B846F1}">
                      <asvg:svgBlip xmlns:asvg="http://schemas.microsoft.com/office/drawing/2016/SVG/main" r:embed="rId17"/>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5"/>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6">
                  <a:extLst>
                    <a:ext uri="{96DAC541-7B7A-43D3-8B79-37D633B846F1}">
                      <asvg:svgBlip xmlns:asvg="http://schemas.microsoft.com/office/drawing/2016/SVG/main" r:embed="rId17"/>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12" name="Eingekerbter Richtungspfeil 11"/>
          <p:cNvSpPr/>
          <p:nvPr>
            <p:custDataLst>
              <p:tags r:id="rId6"/>
            </p:custDataLst>
          </p:nvPr>
        </p:nvSpPr>
        <p:spPr>
          <a:xfrm>
            <a:off x="663522" y="2833525"/>
            <a:ext cx="5679425" cy="3601912"/>
          </a:xfrm>
          <a:prstGeom prst="chevron">
            <a:avLst>
              <a:gd name="adj" fmla="val 21781"/>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a:p>
        </p:txBody>
      </p:sp>
      <p:sp>
        <p:nvSpPr>
          <p:cNvPr id="13" name="Eingekerbter Richtungspfeil 12"/>
          <p:cNvSpPr/>
          <p:nvPr>
            <p:custDataLst>
              <p:tags r:id="rId7"/>
            </p:custDataLst>
          </p:nvPr>
        </p:nvSpPr>
        <p:spPr>
          <a:xfrm>
            <a:off x="5961946" y="2829167"/>
            <a:ext cx="5608937" cy="3601911"/>
          </a:xfrm>
          <a:prstGeom prst="chevron">
            <a:avLst>
              <a:gd name="adj" fmla="val 20486"/>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a:p>
        </p:txBody>
      </p:sp>
      <p:sp>
        <p:nvSpPr>
          <p:cNvPr id="14" name="Textfeld 13"/>
          <p:cNvSpPr txBox="1"/>
          <p:nvPr>
            <p:custDataLst>
              <p:tags r:id="rId8"/>
            </p:custDataLst>
          </p:nvPr>
        </p:nvSpPr>
        <p:spPr>
          <a:xfrm>
            <a:off x="1650524" y="2886554"/>
            <a:ext cx="3323312" cy="338554"/>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Période de transition de 4 mois</a:t>
            </a:r>
          </a:p>
        </p:txBody>
      </p:sp>
      <p:sp>
        <p:nvSpPr>
          <p:cNvPr id="15" name="Textfeld 14"/>
          <p:cNvSpPr txBox="1"/>
          <p:nvPr>
            <p:custDataLst>
              <p:tags r:id="rId9"/>
            </p:custDataLst>
          </p:nvPr>
        </p:nvSpPr>
        <p:spPr>
          <a:xfrm>
            <a:off x="1300565" y="3237327"/>
            <a:ext cx="4405338" cy="2215991"/>
          </a:xfrm>
          <a:prstGeom prst="rect">
            <a:avLst/>
          </a:prstGeom>
          <a:noFill/>
          <a:ln>
            <a:noFill/>
          </a:ln>
        </p:spPr>
        <p:txBody>
          <a:bodyPr wrap="square" rtlCol="0">
            <a:spAutoFit/>
          </a:bodyPr>
          <a:lstStyle/>
          <a:p>
            <a:pPr marL="342900" lvl="0" indent="-165100">
              <a:spcAft>
                <a:spcPts val="600"/>
              </a:spcAft>
              <a:buFont typeface="Arial"/>
              <a:buChar char="•"/>
              <a:tabLst>
                <a:tab pos="457200" algn="l"/>
              </a:tabLst>
            </a:pPr>
            <a:r>
              <a:rPr lang="fr-FR" sz="1600" dirty="0">
                <a:solidFill>
                  <a:srgbClr val="000000"/>
                </a:solidFill>
                <a:latin typeface="Roboto"/>
                <a:ea typeface="Times New Roman"/>
                <a:cs typeface="Times New Roman"/>
              </a:rPr>
              <a:t>Les fournisseurs doivent réenregistrer sur EPREL les produits portant la nouvelle étiquette sur la base du règlement révisé de l’UE.</a:t>
            </a:r>
          </a:p>
          <a:p>
            <a:pPr marL="342900" lvl="0" indent="-165100">
              <a:spcAft>
                <a:spcPts val="600"/>
              </a:spcAft>
              <a:buFont typeface="Arial"/>
              <a:buChar char="•"/>
              <a:tabLst>
                <a:tab pos="457200" algn="l"/>
              </a:tabLst>
            </a:pPr>
            <a:r>
              <a:rPr lang="fr-FR" sz="1600" dirty="0">
                <a:solidFill>
                  <a:srgbClr val="000000"/>
                </a:solidFill>
                <a:latin typeface="Roboto"/>
                <a:ea typeface="Times New Roman"/>
                <a:cs typeface="Times New Roman"/>
              </a:rPr>
              <a:t>Les fournisseurs doivent fournir les 2 étiquettes et les fiches d’information sur les produits avec les nouvelles unités de produits.</a:t>
            </a:r>
          </a:p>
          <a:p>
            <a:pPr marL="342900" lvl="0" indent="-165100">
              <a:spcAft>
                <a:spcPts val="600"/>
              </a:spcAft>
              <a:buFont typeface="Arial"/>
              <a:buChar char="•"/>
              <a:tabLst>
                <a:tab pos="457200" algn="l"/>
              </a:tabLst>
            </a:pPr>
            <a:r>
              <a:rPr lang="fr-FR" sz="1600" dirty="0">
                <a:solidFill>
                  <a:srgbClr val="000000"/>
                </a:solidFill>
                <a:latin typeface="Roboto"/>
                <a:ea typeface="Times New Roman"/>
                <a:cs typeface="Times New Roman"/>
              </a:rPr>
              <a:t>Sur demande des revendeurs, les fournisseurs doivent fournir les nouvelles étiquettes pour les produits présents dans les stocks des revendeurs. </a:t>
            </a:r>
          </a:p>
        </p:txBody>
      </p:sp>
      <p:sp>
        <p:nvSpPr>
          <p:cNvPr id="16" name="Textfeld 26"/>
          <p:cNvSpPr txBox="1"/>
          <p:nvPr>
            <p:custDataLst>
              <p:tags r:id="rId10"/>
            </p:custDataLst>
          </p:nvPr>
        </p:nvSpPr>
        <p:spPr>
          <a:xfrm>
            <a:off x="1863087" y="2407948"/>
            <a:ext cx="3337443" cy="338554"/>
          </a:xfrm>
          <a:prstGeom prst="rect">
            <a:avLst/>
          </a:prstGeom>
          <a:noFill/>
          <a:ln>
            <a:noFill/>
          </a:ln>
        </p:spPr>
        <p:txBody>
          <a:bodyPr wrap="square" rtlCol="0">
            <a:spAutoFit/>
          </a:bodyPr>
          <a:lstStyle/>
          <a:p>
            <a:pPr>
              <a:spcAft>
                <a:spcPts val="0"/>
              </a:spcAft>
            </a:pPr>
            <a:r>
              <a:rPr lang="fr-FR" sz="1600" dirty="0">
                <a:solidFill>
                  <a:srgbClr val="000000"/>
                </a:solidFill>
                <a:latin typeface="Roboto"/>
                <a:ea typeface="Times New Roman"/>
                <a:cs typeface="Times New Roman"/>
              </a:rPr>
              <a:t>Du 01/11/2020 au 28/02/2021 </a:t>
            </a:r>
          </a:p>
        </p:txBody>
      </p:sp>
      <p:sp>
        <p:nvSpPr>
          <p:cNvPr id="17" name="Textfeld 27"/>
          <p:cNvSpPr txBox="1"/>
          <p:nvPr>
            <p:custDataLst>
              <p:tags r:id="rId11"/>
            </p:custDataLst>
          </p:nvPr>
        </p:nvSpPr>
        <p:spPr>
          <a:xfrm>
            <a:off x="7130051" y="2424351"/>
            <a:ext cx="3054370" cy="338554"/>
          </a:xfrm>
          <a:prstGeom prst="rect">
            <a:avLst/>
          </a:prstGeom>
          <a:noFill/>
          <a:ln>
            <a:noFill/>
          </a:ln>
        </p:spPr>
        <p:txBody>
          <a:bodyPr wrap="square" rtlCol="0">
            <a:spAutoFit/>
          </a:bodyPr>
          <a:lstStyle/>
          <a:p>
            <a:pPr>
              <a:spcAft>
                <a:spcPts val="0"/>
              </a:spcAft>
            </a:pPr>
            <a:r>
              <a:rPr lang="fr-FR" sz="1600" dirty="0">
                <a:solidFill>
                  <a:srgbClr val="000000"/>
                </a:solidFill>
                <a:latin typeface="Roboto"/>
                <a:ea typeface="Times New Roman"/>
                <a:cs typeface="Times New Roman"/>
              </a:rPr>
              <a:t>Du 01/03/2021 au 18/03/2021</a:t>
            </a:r>
          </a:p>
        </p:txBody>
      </p:sp>
      <p:sp>
        <p:nvSpPr>
          <p:cNvPr id="18" name="Textfeld 61"/>
          <p:cNvSpPr txBox="1"/>
          <p:nvPr>
            <p:custDataLst>
              <p:tags r:id="rId12"/>
            </p:custDataLst>
          </p:nvPr>
        </p:nvSpPr>
        <p:spPr>
          <a:xfrm>
            <a:off x="6342947" y="2893634"/>
            <a:ext cx="4490435" cy="584775"/>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Remplacement des étiquettes énergie dans les points de vente physiques et en ligne</a:t>
            </a:r>
          </a:p>
        </p:txBody>
      </p:sp>
      <p:sp>
        <p:nvSpPr>
          <p:cNvPr id="19" name="Textfeld 63"/>
          <p:cNvSpPr txBox="1"/>
          <p:nvPr>
            <p:custDataLst>
              <p:tags r:id="rId13"/>
            </p:custDataLst>
          </p:nvPr>
        </p:nvSpPr>
        <p:spPr>
          <a:xfrm>
            <a:off x="6636851" y="3739868"/>
            <a:ext cx="4060173" cy="1477328"/>
          </a:xfrm>
          <a:prstGeom prst="rect">
            <a:avLst/>
          </a:prstGeom>
          <a:noFill/>
          <a:ln>
            <a:noFill/>
          </a:ln>
        </p:spPr>
        <p:txBody>
          <a:bodyPr wrap="square" rtlCol="0">
            <a:spAutoFit/>
          </a:bodyPr>
          <a:lstStyle/>
          <a:p>
            <a:pPr marL="342900" lvl="0" indent="-165100">
              <a:spcAft>
                <a:spcPts val="600"/>
              </a:spcAft>
              <a:buFont typeface="Arial"/>
              <a:buChar char="•"/>
              <a:tabLst>
                <a:tab pos="457200" algn="l"/>
              </a:tabLst>
            </a:pPr>
            <a:r>
              <a:rPr lang="fr-FR" sz="1600" dirty="0">
                <a:solidFill>
                  <a:srgbClr val="000000"/>
                </a:solidFill>
                <a:latin typeface="Roboto"/>
                <a:ea typeface="Times New Roman"/>
                <a:cs typeface="Times New Roman"/>
              </a:rPr>
              <a:t>Les anciennes étiquettes énergie affichées doivent être remplacées par les nouvelles sous 14 jours ouvrés.</a:t>
            </a:r>
          </a:p>
          <a:p>
            <a:pPr marL="342900" lvl="0" indent="-165100">
              <a:spcAft>
                <a:spcPts val="600"/>
              </a:spcAft>
              <a:buFont typeface="Arial"/>
              <a:buChar char="•"/>
              <a:tabLst>
                <a:tab pos="457200" algn="l"/>
              </a:tabLst>
            </a:pPr>
            <a:r>
              <a:rPr lang="fr-FR" sz="1600" dirty="0">
                <a:latin typeface="Roboto"/>
                <a:ea typeface="Times New Roman"/>
                <a:cs typeface="Times New Roman"/>
              </a:rPr>
              <a:t>En cas de vente à distance ou sur Internet, prendre connaissance des obligations supplémentaires.</a:t>
            </a:r>
          </a:p>
          <a:p>
            <a:pPr marL="342900" lvl="0" indent="-165100">
              <a:spcAft>
                <a:spcPts val="600"/>
              </a:spcAft>
              <a:buFont typeface="Arial"/>
              <a:buChar char="•"/>
              <a:tabLst>
                <a:tab pos="457200" algn="l"/>
              </a:tabLst>
            </a:pPr>
            <a:r>
              <a:rPr lang="fr-FR" sz="1600" dirty="0">
                <a:solidFill>
                  <a:srgbClr val="000000"/>
                </a:solidFill>
                <a:latin typeface="Roboto"/>
                <a:ea typeface="Times New Roman"/>
                <a:cs typeface="Times New Roman"/>
              </a:rPr>
              <a:t>Prendre également connaissance des obligations concernant les dispositifs d’affichage électronique.</a:t>
            </a:r>
          </a:p>
        </p:txBody>
      </p:sp>
      <p:sp>
        <p:nvSpPr>
          <p:cNvPr id="2" name="ZoneTexte 1">
            <a:extLst>
              <a:ext uri="{FF2B5EF4-FFF2-40B4-BE49-F238E27FC236}">
                <a16:creationId xmlns:a16="http://schemas.microsoft.com/office/drawing/2014/main" id="{F57E37E1-FB1A-4BC6-82A7-22099A7E95B0}"/>
              </a:ext>
            </a:extLst>
          </p:cNvPr>
          <p:cNvSpPr txBox="1"/>
          <p:nvPr>
            <p:custDataLst>
              <p:tags r:id="rId14"/>
            </p:custDataLst>
          </p:nvPr>
        </p:nvSpPr>
        <p:spPr>
          <a:xfrm>
            <a:off x="620390" y="1954446"/>
            <a:ext cx="10828083" cy="369332"/>
          </a:xfrm>
          <a:prstGeom prst="rect">
            <a:avLst/>
          </a:prstGeom>
          <a:noFill/>
        </p:spPr>
        <p:txBody>
          <a:bodyPr wrap="square" rtlCol="0">
            <a:spAutoFit/>
          </a:bodyPr>
          <a:lstStyle/>
          <a:p>
            <a:r>
              <a:rPr lang="fr-FR" sz="1800" dirty="0">
                <a:solidFill>
                  <a:srgbClr val="000000"/>
                </a:solidFill>
                <a:latin typeface="Roboto Light"/>
                <a:ea typeface="Times New Roman"/>
                <a:cs typeface="Times New Roman"/>
              </a:rPr>
              <a:t>Produits mis sur le marché avant le 01/11/2020 et toujours mis sur le marché après cette date</a:t>
            </a:r>
            <a:endParaRPr lang="fr-FR" dirty="0"/>
          </a:p>
        </p:txBody>
      </p:sp>
    </p:spTree>
    <p:extLst>
      <p:ext uri="{BB962C8B-B14F-4D97-AF65-F5344CB8AC3E}">
        <p14:creationId xmlns:p14="http://schemas.microsoft.com/office/powerpoint/2010/main" val="3186691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590400" y="539015"/>
            <a:ext cx="10980484" cy="1820457"/>
          </a:xfrm>
        </p:spPr>
        <p:txBody>
          <a:bodyPr/>
          <a:lstStyle/>
          <a:p>
            <a:r>
              <a:rPr lang="fr-FR" sz="3100" b="1" dirty="0"/>
              <a:t>Remplacement des étiquettes énergie pour les appareils électroménagers, dispositifs d’affichage électronique et téléviseurs</a:t>
            </a:r>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2"/>
            </p:custDataLst>
          </p:nvPr>
        </p:nvSpPr>
        <p:spPr>
          <a:prstGeom prst="rect">
            <a:avLst/>
          </a:prstGeom>
        </p:spPr>
        <p:txBody>
          <a:bodyPr/>
          <a:lstStyle/>
          <a:p>
            <a:fld id="{03493DDB-4007-DA47-80CB-0ED21D6E3CF6}" type="slidenum">
              <a:rPr lang="de-DE" smtClean="0"/>
              <a:pPr/>
              <a:t>26</a:t>
            </a:fld>
            <a:endParaRPr lang="de-DE"/>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3"/>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6">
                  <a:extLst>
                    <a:ext uri="{96DAC541-7B7A-43D3-8B79-37D633B846F1}">
                      <asvg:svgBlip xmlns:asvg="http://schemas.microsoft.com/office/drawing/2016/SVG/main" r:embed="rId17"/>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4"/>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6">
                  <a:extLst>
                    <a:ext uri="{96DAC541-7B7A-43D3-8B79-37D633B846F1}">
                      <asvg:svgBlip xmlns:asvg="http://schemas.microsoft.com/office/drawing/2016/SVG/main" r:embed="rId17"/>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5"/>
            </p:custDataLst>
          </p:nvPr>
        </p:nvSpPr>
        <p:spPr>
          <a:xfrm>
            <a:off x="743527" y="2282825"/>
            <a:ext cx="56096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6">
                  <a:extLst>
                    <a:ext uri="{96DAC541-7B7A-43D3-8B79-37D633B846F1}">
                      <asvg:svgBlip xmlns:asvg="http://schemas.microsoft.com/office/drawing/2016/SVG/main" r:embed="rId17"/>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5" name="Textfeld 4"/>
          <p:cNvSpPr txBox="1"/>
          <p:nvPr>
            <p:custDataLst>
              <p:tags r:id="rId6"/>
            </p:custDataLst>
          </p:nvPr>
        </p:nvSpPr>
        <p:spPr>
          <a:xfrm>
            <a:off x="564774" y="2197919"/>
            <a:ext cx="10883699" cy="646331"/>
          </a:xfrm>
          <a:prstGeom prst="rect">
            <a:avLst/>
          </a:prstGeom>
          <a:noFill/>
        </p:spPr>
        <p:txBody>
          <a:bodyPr wrap="square" rtlCol="0">
            <a:spAutoFit/>
          </a:bodyPr>
          <a:lstStyle/>
          <a:p>
            <a:r>
              <a:rPr lang="fr-FR" dirty="0">
                <a:solidFill>
                  <a:srgbClr val="000000"/>
                </a:solidFill>
                <a:latin typeface="Roboto Light"/>
                <a:ea typeface="Times New Roman"/>
                <a:cs typeface="Times New Roman"/>
              </a:rPr>
              <a:t>Nouveaux produits mis sur le marché à partir du 01/11/2020, mais vendus aux utilisateurs finaux uniquement après le 01/03/2021</a:t>
            </a:r>
            <a:endParaRPr lang="fr-FR" sz="2000" dirty="0">
              <a:latin typeface="Times New Roman"/>
              <a:ea typeface="Times New Roman"/>
            </a:endParaRPr>
          </a:p>
        </p:txBody>
      </p:sp>
      <p:sp>
        <p:nvSpPr>
          <p:cNvPr id="19" name="Eingekerbter Richtungspfeil 18"/>
          <p:cNvSpPr/>
          <p:nvPr>
            <p:custDataLst>
              <p:tags r:id="rId7"/>
            </p:custDataLst>
          </p:nvPr>
        </p:nvSpPr>
        <p:spPr>
          <a:xfrm>
            <a:off x="5791199" y="3600677"/>
            <a:ext cx="5355772" cy="2704872"/>
          </a:xfrm>
          <a:prstGeom prst="chevron">
            <a:avLst>
              <a:gd name="adj" fmla="val 24559"/>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0" name="Textfeld 83"/>
          <p:cNvSpPr txBox="1"/>
          <p:nvPr>
            <p:custDataLst>
              <p:tags r:id="rId8"/>
            </p:custDataLst>
          </p:nvPr>
        </p:nvSpPr>
        <p:spPr>
          <a:xfrm>
            <a:off x="2049129" y="3196959"/>
            <a:ext cx="2132315" cy="338554"/>
          </a:xfrm>
          <a:prstGeom prst="rect">
            <a:avLst/>
          </a:prstGeom>
          <a:noFill/>
          <a:ln>
            <a:noFill/>
          </a:ln>
        </p:spPr>
        <p:txBody>
          <a:bodyPr wrap="none" rtlCol="0">
            <a:spAutoFit/>
          </a:bodyPr>
          <a:lstStyle/>
          <a:p>
            <a:pPr>
              <a:spcAft>
                <a:spcPts val="0"/>
              </a:spcAft>
            </a:pPr>
            <a:r>
              <a:rPr lang="fr-FR" sz="1600" dirty="0">
                <a:solidFill>
                  <a:srgbClr val="000000"/>
                </a:solidFill>
                <a:latin typeface="Roboto"/>
                <a:ea typeface="Times New Roman"/>
                <a:cs typeface="Times New Roman"/>
              </a:rPr>
              <a:t>À partir du 01/11/2020</a:t>
            </a:r>
          </a:p>
        </p:txBody>
      </p:sp>
      <p:sp>
        <p:nvSpPr>
          <p:cNvPr id="21" name="Textfeld 84"/>
          <p:cNvSpPr txBox="1"/>
          <p:nvPr>
            <p:custDataLst>
              <p:tags r:id="rId9"/>
            </p:custDataLst>
          </p:nvPr>
        </p:nvSpPr>
        <p:spPr>
          <a:xfrm>
            <a:off x="7201591" y="3146034"/>
            <a:ext cx="1370888" cy="338554"/>
          </a:xfrm>
          <a:prstGeom prst="rect">
            <a:avLst/>
          </a:prstGeom>
          <a:noFill/>
          <a:ln>
            <a:noFill/>
          </a:ln>
        </p:spPr>
        <p:txBody>
          <a:bodyPr wrap="none" rtlCol="0">
            <a:spAutoFit/>
          </a:bodyPr>
          <a:lstStyle/>
          <a:p>
            <a:pPr>
              <a:spcAft>
                <a:spcPts val="0"/>
              </a:spcAft>
            </a:pPr>
            <a:r>
              <a:rPr lang="fr-FR" sz="1600" dirty="0">
                <a:solidFill>
                  <a:srgbClr val="000000"/>
                </a:solidFill>
                <a:latin typeface="Roboto"/>
                <a:ea typeface="Times New Roman"/>
                <a:cs typeface="Times New Roman"/>
              </a:rPr>
              <a:t>À partir du 01/03/2021</a:t>
            </a:r>
          </a:p>
        </p:txBody>
      </p:sp>
      <p:sp>
        <p:nvSpPr>
          <p:cNvPr id="22" name="Textfeld 88"/>
          <p:cNvSpPr txBox="1"/>
          <p:nvPr>
            <p:custDataLst>
              <p:tags r:id="rId10"/>
            </p:custDataLst>
          </p:nvPr>
        </p:nvSpPr>
        <p:spPr>
          <a:xfrm>
            <a:off x="6557686" y="4306094"/>
            <a:ext cx="3943611" cy="1646605"/>
          </a:xfrm>
          <a:prstGeom prst="rect">
            <a:avLst/>
          </a:prstGeom>
          <a:noFill/>
          <a:ln>
            <a:noFill/>
          </a:ln>
        </p:spPr>
        <p:txBody>
          <a:bodyPr wrap="square" rtlCol="0">
            <a:spAutoFit/>
          </a:bodyPr>
          <a:lstStyle/>
          <a:p>
            <a:pPr marL="342900" lvl="0" indent="-165100">
              <a:spcAft>
                <a:spcPts val="600"/>
              </a:spcAft>
              <a:buFont typeface="Arial"/>
              <a:buChar char="•"/>
              <a:tabLst>
                <a:tab pos="457200" algn="l"/>
              </a:tabLst>
            </a:pPr>
            <a:r>
              <a:rPr lang="fr-FR" sz="1600" dirty="0">
                <a:solidFill>
                  <a:srgbClr val="000000"/>
                </a:solidFill>
                <a:latin typeface="Roboto"/>
                <a:ea typeface="Times New Roman"/>
                <a:cs typeface="Times New Roman"/>
              </a:rPr>
              <a:t>En cas de vente à distance ou sur Internet, prendre connaissance des obligations supplémentaires.</a:t>
            </a:r>
          </a:p>
          <a:p>
            <a:pPr marL="342900" lvl="0" indent="-165100">
              <a:spcAft>
                <a:spcPts val="600"/>
              </a:spcAft>
              <a:buFont typeface="Arial"/>
              <a:buChar char="•"/>
              <a:tabLst>
                <a:tab pos="457200" algn="l"/>
              </a:tabLst>
            </a:pPr>
            <a:r>
              <a:rPr lang="fr-FR" sz="1600" dirty="0">
                <a:solidFill>
                  <a:srgbClr val="000000"/>
                </a:solidFill>
                <a:latin typeface="Roboto"/>
                <a:ea typeface="Times New Roman"/>
                <a:cs typeface="Times New Roman"/>
              </a:rPr>
              <a:t>Prendre également connaissance des obligations concernant les dispositifs d’affichage électronique. </a:t>
            </a:r>
          </a:p>
        </p:txBody>
      </p:sp>
      <p:sp>
        <p:nvSpPr>
          <p:cNvPr id="23" name="Eingekerbter Richtungspfeil 22"/>
          <p:cNvSpPr/>
          <p:nvPr>
            <p:custDataLst>
              <p:tags r:id="rId11"/>
            </p:custDataLst>
          </p:nvPr>
        </p:nvSpPr>
        <p:spPr>
          <a:xfrm>
            <a:off x="590401" y="3600677"/>
            <a:ext cx="5602222" cy="2704873"/>
          </a:xfrm>
          <a:prstGeom prst="chevron">
            <a:avLst>
              <a:gd name="adj" fmla="val 23770"/>
            </a:avLst>
          </a:prstGeom>
          <a:solidFill>
            <a:srgbClr val="2FA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4" name="Textfeld 76"/>
          <p:cNvSpPr txBox="1"/>
          <p:nvPr>
            <p:custDataLst>
              <p:tags r:id="rId12"/>
            </p:custDataLst>
          </p:nvPr>
        </p:nvSpPr>
        <p:spPr>
          <a:xfrm>
            <a:off x="1185347" y="4395268"/>
            <a:ext cx="4412328" cy="1115690"/>
          </a:xfrm>
          <a:prstGeom prst="rect">
            <a:avLst/>
          </a:prstGeom>
          <a:noFill/>
          <a:ln>
            <a:noFill/>
          </a:ln>
        </p:spPr>
        <p:txBody>
          <a:bodyPr wrap="square" rtlCol="0">
            <a:spAutoFit/>
          </a:bodyPr>
          <a:lstStyle/>
          <a:p>
            <a:pPr marL="453390" indent="-226695">
              <a:spcAft>
                <a:spcPts val="300"/>
              </a:spcAft>
              <a:buFont typeface="Arial" panose="020B0604020202020204" pitchFamily="34" charset="0"/>
              <a:buChar char="•"/>
              <a:tabLst>
                <a:tab pos="457200" algn="l"/>
              </a:tabLst>
            </a:pPr>
            <a:r>
              <a:rPr lang="fr-FR" sz="1600" dirty="0">
                <a:solidFill>
                  <a:srgbClr val="000000"/>
                </a:solidFill>
                <a:latin typeface="Roboto"/>
                <a:ea typeface="Times New Roman"/>
                <a:cs typeface="Times New Roman"/>
              </a:rPr>
              <a:t>Les fournisseurs doivent enregistrer les produits sur EPREL uniquement sur la base du règlement révisé. </a:t>
            </a:r>
          </a:p>
          <a:p>
            <a:pPr marL="453390" indent="-226695">
              <a:spcAft>
                <a:spcPts val="300"/>
              </a:spcAft>
              <a:buFont typeface="Arial" panose="020B0604020202020204" pitchFamily="34" charset="0"/>
              <a:buChar char="•"/>
              <a:tabLst>
                <a:tab pos="457200" algn="l"/>
              </a:tabLst>
            </a:pPr>
            <a:r>
              <a:rPr lang="fr-FR" sz="1600" dirty="0">
                <a:solidFill>
                  <a:srgbClr val="000000"/>
                </a:solidFill>
                <a:latin typeface="Roboto"/>
                <a:ea typeface="Times New Roman"/>
                <a:cs typeface="Times New Roman"/>
              </a:rPr>
              <a:t>Les fournisseurs doivent fournir les nouvelles étiquettes et nouvelles fiches d’information sur les produits aux revendeurs.</a:t>
            </a:r>
          </a:p>
        </p:txBody>
      </p:sp>
      <p:sp>
        <p:nvSpPr>
          <p:cNvPr id="25" name="Textfeld 75"/>
          <p:cNvSpPr txBox="1"/>
          <p:nvPr>
            <p:custDataLst>
              <p:tags r:id="rId13"/>
            </p:custDataLst>
          </p:nvPr>
        </p:nvSpPr>
        <p:spPr>
          <a:xfrm>
            <a:off x="1371597" y="3600677"/>
            <a:ext cx="3882574" cy="830997"/>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Mise à disposition des nouvelles étiquettes et des nouvelles fiches d’information sur les produits</a:t>
            </a:r>
          </a:p>
        </p:txBody>
      </p:sp>
      <p:sp>
        <p:nvSpPr>
          <p:cNvPr id="26" name="Textfeld 60"/>
          <p:cNvSpPr txBox="1"/>
          <p:nvPr>
            <p:custDataLst>
              <p:tags r:id="rId14"/>
            </p:custDataLst>
          </p:nvPr>
        </p:nvSpPr>
        <p:spPr>
          <a:xfrm>
            <a:off x="6970457" y="3573566"/>
            <a:ext cx="2730235" cy="584775"/>
          </a:xfrm>
          <a:prstGeom prst="rect">
            <a:avLst/>
          </a:prstGeom>
          <a:noFill/>
        </p:spPr>
        <p:txBody>
          <a:bodyPr wrap="none" rtlCol="0">
            <a:spAutoFit/>
          </a:bodyPr>
          <a:lstStyle/>
          <a:p>
            <a:pPr algn="ctr">
              <a:spcAft>
                <a:spcPts val="0"/>
              </a:spcAft>
            </a:pPr>
            <a:r>
              <a:rPr lang="fr-FR" sz="1600" b="1" dirty="0">
                <a:solidFill>
                  <a:srgbClr val="000000"/>
                </a:solidFill>
                <a:latin typeface="Roboto"/>
                <a:ea typeface="Times New Roman"/>
                <a:cs typeface="Times New Roman"/>
              </a:rPr>
              <a:t>Nouveaux produits avec nouvelle étiquette </a:t>
            </a:r>
          </a:p>
          <a:p>
            <a:pPr algn="ctr">
              <a:spcAft>
                <a:spcPts val="0"/>
              </a:spcAft>
            </a:pPr>
            <a:r>
              <a:rPr lang="fr-FR" sz="1600" b="1" dirty="0">
                <a:solidFill>
                  <a:srgbClr val="000000"/>
                </a:solidFill>
                <a:latin typeface="Roboto"/>
                <a:ea typeface="Times New Roman"/>
                <a:cs typeface="Times New Roman"/>
              </a:rPr>
              <a:t>dans les points de vente physiques et en ligne</a:t>
            </a:r>
          </a:p>
        </p:txBody>
      </p:sp>
    </p:spTree>
    <p:extLst>
      <p:ext uri="{BB962C8B-B14F-4D97-AF65-F5344CB8AC3E}">
        <p14:creationId xmlns:p14="http://schemas.microsoft.com/office/powerpoint/2010/main" val="2950349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p:txBody>
          <a:bodyPr/>
          <a:lstStyle/>
          <a:p>
            <a:r>
              <a:rPr lang="fr-FR" sz="3100" b="1" dirty="0"/>
              <a:t>Remplacement des étiquettes énergie pour les appareils électroménagers, dispositifs d’affichage électronique et téléviseurs</a:t>
            </a:r>
            <a:endParaRPr lang="fr-FR" sz="3100" dirty="0">
              <a:solidFill>
                <a:srgbClr val="2FAA5C"/>
              </a:solidFill>
            </a:endParaRPr>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2"/>
            </p:custDataLst>
          </p:nvPr>
        </p:nvSpPr>
        <p:spPr>
          <a:prstGeom prst="rect">
            <a:avLst/>
          </a:prstGeom>
        </p:spPr>
        <p:txBody>
          <a:bodyPr/>
          <a:lstStyle/>
          <a:p>
            <a:fld id="{03493DDB-4007-DA47-80CB-0ED21D6E3CF6}" type="slidenum">
              <a:rPr lang="de-DE" smtClean="0"/>
              <a:pPr/>
              <a:t>27</a:t>
            </a:fld>
            <a:endParaRPr lang="de-DE"/>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3"/>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5">
                  <a:extLst>
                    <a:ext uri="{96DAC541-7B7A-43D3-8B79-37D633B846F1}">
                      <asvg:svgBlip xmlns:asvg="http://schemas.microsoft.com/office/drawing/2016/SVG/main" r:embed="rId16"/>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4"/>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5">
                  <a:extLst>
                    <a:ext uri="{96DAC541-7B7A-43D3-8B79-37D633B846F1}">
                      <asvg:svgBlip xmlns:asvg="http://schemas.microsoft.com/office/drawing/2016/SVG/main" r:embed="rId16"/>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11" name="Textfeld 91"/>
          <p:cNvSpPr txBox="1"/>
          <p:nvPr>
            <p:custDataLst>
              <p:tags r:id="rId5"/>
            </p:custDataLst>
          </p:nvPr>
        </p:nvSpPr>
        <p:spPr>
          <a:xfrm>
            <a:off x="598386" y="2067881"/>
            <a:ext cx="10202964" cy="646331"/>
          </a:xfrm>
          <a:prstGeom prst="rect">
            <a:avLst/>
          </a:prstGeom>
          <a:noFill/>
        </p:spPr>
        <p:txBody>
          <a:bodyPr wrap="square" rtlCol="0">
            <a:spAutoFit/>
          </a:bodyPr>
          <a:lstStyle/>
          <a:p>
            <a:pPr>
              <a:spcAft>
                <a:spcPts val="0"/>
              </a:spcAft>
            </a:pPr>
            <a:r>
              <a:rPr lang="fr-FR" dirty="0">
                <a:solidFill>
                  <a:srgbClr val="000000"/>
                </a:solidFill>
                <a:latin typeface="Roboto Light"/>
                <a:ea typeface="Times New Roman"/>
                <a:cs typeface="Times New Roman"/>
              </a:rPr>
              <a:t>Produits déjà mis en vente sur le marché avant le 01/11/2020, mais qui ne sont plus mis sur le marché après le 01/11/2020 ou quand un fournisseur a cessé ses activités</a:t>
            </a:r>
          </a:p>
        </p:txBody>
      </p:sp>
      <p:sp>
        <p:nvSpPr>
          <p:cNvPr id="12" name="Eingekerbter Richtungspfeil 11"/>
          <p:cNvSpPr/>
          <p:nvPr>
            <p:custDataLst>
              <p:tags r:id="rId6"/>
            </p:custDataLst>
          </p:nvPr>
        </p:nvSpPr>
        <p:spPr>
          <a:xfrm>
            <a:off x="1425691" y="3381643"/>
            <a:ext cx="4665526" cy="2363064"/>
          </a:xfrm>
          <a:prstGeom prst="chevron">
            <a:avLst>
              <a:gd name="adj" fmla="val 23801"/>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13" name="Textfeld 97"/>
          <p:cNvSpPr txBox="1"/>
          <p:nvPr>
            <p:custDataLst>
              <p:tags r:id="rId7"/>
            </p:custDataLst>
          </p:nvPr>
        </p:nvSpPr>
        <p:spPr>
          <a:xfrm>
            <a:off x="2272262" y="2977925"/>
            <a:ext cx="2972383" cy="338554"/>
          </a:xfrm>
          <a:prstGeom prst="rect">
            <a:avLst/>
          </a:prstGeom>
          <a:noFill/>
          <a:ln>
            <a:noFill/>
          </a:ln>
        </p:spPr>
        <p:txBody>
          <a:bodyPr wrap="square" rtlCol="0">
            <a:spAutoFit/>
          </a:bodyPr>
          <a:lstStyle/>
          <a:p>
            <a:pPr>
              <a:spcAft>
                <a:spcPts val="0"/>
              </a:spcAft>
            </a:pPr>
            <a:r>
              <a:rPr lang="fr-FR" sz="1600" dirty="0">
                <a:solidFill>
                  <a:srgbClr val="000000"/>
                </a:solidFill>
                <a:latin typeface="Roboto"/>
                <a:ea typeface="Times New Roman"/>
                <a:cs typeface="Times New Roman"/>
              </a:rPr>
              <a:t>Du 01/03/2021 au 30/11/2021</a:t>
            </a:r>
          </a:p>
        </p:txBody>
      </p:sp>
      <p:sp>
        <p:nvSpPr>
          <p:cNvPr id="14" name="Textfeld 100"/>
          <p:cNvSpPr txBox="1"/>
          <p:nvPr>
            <p:custDataLst>
              <p:tags r:id="rId8"/>
            </p:custDataLst>
          </p:nvPr>
        </p:nvSpPr>
        <p:spPr>
          <a:xfrm>
            <a:off x="1684270" y="3391437"/>
            <a:ext cx="3970568" cy="584775"/>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Écoulement des produits dans les points de vente physiques et en ligne</a:t>
            </a:r>
          </a:p>
        </p:txBody>
      </p:sp>
      <p:sp>
        <p:nvSpPr>
          <p:cNvPr id="15" name="Textfeld 101"/>
          <p:cNvSpPr txBox="1"/>
          <p:nvPr>
            <p:custDataLst>
              <p:tags r:id="rId9"/>
            </p:custDataLst>
          </p:nvPr>
        </p:nvSpPr>
        <p:spPr>
          <a:xfrm>
            <a:off x="1868015" y="3940895"/>
            <a:ext cx="3658870" cy="1400383"/>
          </a:xfrm>
          <a:prstGeom prst="rect">
            <a:avLst/>
          </a:prstGeom>
          <a:noFill/>
          <a:ln>
            <a:noFill/>
          </a:ln>
        </p:spPr>
        <p:txBody>
          <a:bodyPr wrap="square" rtlCol="0">
            <a:spAutoFit/>
          </a:bodyPr>
          <a:lstStyle/>
          <a:p>
            <a:pPr marL="400050" indent="-171450">
              <a:spcAft>
                <a:spcPts val="600"/>
              </a:spcAft>
              <a:buFont typeface="Arial" panose="020B0604020202020204" pitchFamily="34" charset="0"/>
              <a:buChar char="•"/>
              <a:tabLst>
                <a:tab pos="457200" algn="l"/>
              </a:tabLst>
            </a:pPr>
            <a:r>
              <a:rPr lang="fr-FR" sz="1600" dirty="0">
                <a:solidFill>
                  <a:srgbClr val="000000"/>
                </a:solidFill>
                <a:latin typeface="Roboto"/>
                <a:ea typeface="Times New Roman"/>
                <a:cs typeface="Times New Roman"/>
              </a:rPr>
              <a:t>Les fournisseurs n’ont pas de nouvelles informations à fournir.</a:t>
            </a:r>
          </a:p>
          <a:p>
            <a:pPr marL="400050" indent="-171450">
              <a:spcAft>
                <a:spcPts val="600"/>
              </a:spcAft>
              <a:buFont typeface="Arial" panose="020B0604020202020204" pitchFamily="34" charset="0"/>
              <a:buChar char="•"/>
              <a:tabLst>
                <a:tab pos="457200" algn="l"/>
              </a:tabLst>
            </a:pPr>
            <a:r>
              <a:rPr lang="fr-FR" sz="1600" dirty="0">
                <a:solidFill>
                  <a:srgbClr val="000000"/>
                </a:solidFill>
                <a:latin typeface="Roboto"/>
                <a:ea typeface="Times New Roman"/>
                <a:cs typeface="Times New Roman"/>
              </a:rPr>
              <a:t>Les revendeurs peuvent vendre les produits avec l’ancienne étiquette au cours d’une période de transition de 9 mois.</a:t>
            </a:r>
          </a:p>
        </p:txBody>
      </p:sp>
      <p:sp>
        <p:nvSpPr>
          <p:cNvPr id="16" name="Eingekerbter Richtungspfeil 15"/>
          <p:cNvSpPr/>
          <p:nvPr>
            <p:custDataLst>
              <p:tags r:id="rId10"/>
            </p:custDataLst>
          </p:nvPr>
        </p:nvSpPr>
        <p:spPr>
          <a:xfrm>
            <a:off x="5913416" y="3381643"/>
            <a:ext cx="4406234" cy="2363063"/>
          </a:xfrm>
          <a:prstGeom prst="chevron">
            <a:avLst>
              <a:gd name="adj" fmla="val 23872"/>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ct val="115000"/>
              </a:lnSpc>
              <a:spcAft>
                <a:spcPts val="1000"/>
              </a:spcAft>
            </a:pPr>
            <a:r>
              <a:rPr lang="fr-FR" sz="1600">
                <a:ea typeface="Times New Roman"/>
                <a:cs typeface="Times New Roman"/>
              </a:rPr>
              <a:t> </a:t>
            </a:r>
          </a:p>
        </p:txBody>
      </p:sp>
      <p:sp>
        <p:nvSpPr>
          <p:cNvPr id="17" name="Textfeld 107"/>
          <p:cNvSpPr txBox="1"/>
          <p:nvPr>
            <p:custDataLst>
              <p:tags r:id="rId11"/>
            </p:custDataLst>
          </p:nvPr>
        </p:nvSpPr>
        <p:spPr>
          <a:xfrm>
            <a:off x="6349795" y="3403549"/>
            <a:ext cx="3297904" cy="584775"/>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Retrait des produits portant l’ancienne étiquette</a:t>
            </a:r>
          </a:p>
        </p:txBody>
      </p:sp>
      <p:sp>
        <p:nvSpPr>
          <p:cNvPr id="18" name="Textfeld 109"/>
          <p:cNvSpPr txBox="1"/>
          <p:nvPr>
            <p:custDataLst>
              <p:tags r:id="rId12"/>
            </p:custDataLst>
          </p:nvPr>
        </p:nvSpPr>
        <p:spPr>
          <a:xfrm>
            <a:off x="6425753" y="4166106"/>
            <a:ext cx="3238500" cy="584775"/>
          </a:xfrm>
          <a:prstGeom prst="rect">
            <a:avLst/>
          </a:prstGeom>
          <a:noFill/>
          <a:ln>
            <a:noFill/>
          </a:ln>
        </p:spPr>
        <p:txBody>
          <a:bodyPr wrap="square" rtlCol="0">
            <a:spAutoFit/>
          </a:bodyPr>
          <a:lstStyle/>
          <a:p>
            <a:pPr marL="457200" indent="-228600">
              <a:spcAft>
                <a:spcPts val="0"/>
              </a:spcAft>
              <a:buFont typeface="Arial" panose="020B0604020202020204" pitchFamily="34" charset="0"/>
              <a:buChar char="•"/>
              <a:tabLst>
                <a:tab pos="457200" algn="l"/>
              </a:tabLst>
            </a:pPr>
            <a:r>
              <a:rPr lang="fr-FR" sz="1600" dirty="0">
                <a:solidFill>
                  <a:srgbClr val="000000"/>
                </a:solidFill>
                <a:latin typeface="Roboto"/>
                <a:ea typeface="Times New Roman"/>
                <a:cs typeface="Times New Roman"/>
              </a:rPr>
              <a:t>Les produits ne peuvent plus être vendus avec l’ancienne étiquette énergie.</a:t>
            </a:r>
          </a:p>
        </p:txBody>
      </p:sp>
      <p:sp>
        <p:nvSpPr>
          <p:cNvPr id="19" name="Textfeld 110"/>
          <p:cNvSpPr txBox="1"/>
          <p:nvPr>
            <p:custDataLst>
              <p:tags r:id="rId13"/>
            </p:custDataLst>
          </p:nvPr>
        </p:nvSpPr>
        <p:spPr>
          <a:xfrm>
            <a:off x="6911615" y="2988436"/>
            <a:ext cx="2215671" cy="338554"/>
          </a:xfrm>
          <a:prstGeom prst="rect">
            <a:avLst/>
          </a:prstGeom>
          <a:noFill/>
          <a:ln>
            <a:noFill/>
          </a:ln>
        </p:spPr>
        <p:txBody>
          <a:bodyPr wrap="none" rtlCol="0">
            <a:spAutoFit/>
          </a:bodyPr>
          <a:lstStyle/>
          <a:p>
            <a:pPr>
              <a:spcAft>
                <a:spcPts val="0"/>
              </a:spcAft>
            </a:pPr>
            <a:r>
              <a:rPr lang="fr-FR" sz="1600" dirty="0">
                <a:solidFill>
                  <a:srgbClr val="000000"/>
                </a:solidFill>
                <a:latin typeface="Roboto"/>
                <a:ea typeface="Times New Roman"/>
                <a:cs typeface="Times New Roman"/>
              </a:rPr>
              <a:t>À partir du 01/12/2021</a:t>
            </a:r>
          </a:p>
        </p:txBody>
      </p:sp>
    </p:spTree>
    <p:extLst>
      <p:ext uri="{BB962C8B-B14F-4D97-AF65-F5344CB8AC3E}">
        <p14:creationId xmlns:p14="http://schemas.microsoft.com/office/powerpoint/2010/main" val="295034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16E5FA-C37A-0C48-B658-DCB491CD3D12}"/>
              </a:ext>
            </a:extLst>
          </p:cNvPr>
          <p:cNvSpPr>
            <a:spLocks noGrp="1"/>
          </p:cNvSpPr>
          <p:nvPr>
            <p:ph type="body" idx="1"/>
            <p:custDataLst>
              <p:tags r:id="rId1"/>
            </p:custDataLst>
          </p:nvPr>
        </p:nvSpPr>
        <p:spPr>
          <a:xfrm>
            <a:off x="591128" y="1459449"/>
            <a:ext cx="5328409" cy="823912"/>
          </a:xfrm>
        </p:spPr>
        <p:txBody>
          <a:bodyPr/>
          <a:lstStyle/>
          <a:p>
            <a:r>
              <a:rPr lang="fr-FR" b="1" dirty="0">
                <a:solidFill>
                  <a:srgbClr val="26AA5F"/>
                </a:solidFill>
              </a:rPr>
              <a:t>VENTE À DISTANCE ET SUR INTERNET</a:t>
            </a:r>
          </a:p>
          <a:p>
            <a:endParaRPr lang="de-DE" dirty="0"/>
          </a:p>
        </p:txBody>
      </p:sp>
      <p:sp>
        <p:nvSpPr>
          <p:cNvPr id="3" name="Inhaltsplatzhalter 2">
            <a:extLst>
              <a:ext uri="{FF2B5EF4-FFF2-40B4-BE49-F238E27FC236}">
                <a16:creationId xmlns:a16="http://schemas.microsoft.com/office/drawing/2014/main" id="{FEC609E9-EF8A-7441-A1C1-3A73CF675F0B}"/>
              </a:ext>
            </a:extLst>
          </p:cNvPr>
          <p:cNvSpPr>
            <a:spLocks noGrp="1"/>
          </p:cNvSpPr>
          <p:nvPr>
            <p:ph sz="half" idx="2"/>
            <p:custDataLst>
              <p:tags r:id="rId2"/>
            </p:custDataLst>
          </p:nvPr>
        </p:nvSpPr>
        <p:spPr>
          <a:xfrm>
            <a:off x="591128" y="2323833"/>
            <a:ext cx="5328409" cy="3684588"/>
          </a:xfrm>
        </p:spPr>
        <p:txBody>
          <a:bodyPr/>
          <a:lstStyle/>
          <a:p>
            <a:r>
              <a:rPr lang="fr-FR" sz="1800"/>
              <a:t>                        </a:t>
            </a:r>
            <a:r>
              <a:rPr lang="fr-FR" sz="1600"/>
              <a:t>Une flèche avec la classe d’efficacité énergétique du produit et l’échelle des classes d’efficacité énergétique doivent être présentées à côté du prix du produit sur le web. </a:t>
            </a:r>
          </a:p>
          <a:p>
            <a:r>
              <a:rPr lang="fr-FR" sz="1600"/>
              <a:t>La fiche d’information sur le produit doit être fournie au consommateur sur papier ou sur le web (à côté du prix du produit sur le web).</a:t>
            </a:r>
          </a:p>
          <a:p>
            <a:r>
              <a:rPr lang="fr-FR" sz="1600"/>
              <a:t>Les obligations concernant la mise en place de l’étiquette pour la vente à distance et sur Internet se trouvent aux Annexes VII et VIII des règlements de l’UE sur l’étiquetage énergétique.</a:t>
            </a:r>
          </a:p>
        </p:txBody>
      </p:sp>
      <p:sp>
        <p:nvSpPr>
          <p:cNvPr id="4" name="Inhaltsplatzhalter 3">
            <a:extLst>
              <a:ext uri="{FF2B5EF4-FFF2-40B4-BE49-F238E27FC236}">
                <a16:creationId xmlns:a16="http://schemas.microsoft.com/office/drawing/2014/main" id="{BFA3811F-2F7E-7643-A26D-AE603AE0520B}"/>
              </a:ext>
            </a:extLst>
          </p:cNvPr>
          <p:cNvSpPr>
            <a:spLocks noGrp="1"/>
          </p:cNvSpPr>
          <p:nvPr>
            <p:ph sz="quarter" idx="4"/>
            <p:custDataLst>
              <p:tags r:id="rId3"/>
            </p:custDataLst>
          </p:nvPr>
        </p:nvSpPr>
        <p:spPr>
          <a:xfrm>
            <a:off x="6243202" y="2324090"/>
            <a:ext cx="5328409" cy="3684588"/>
          </a:xfrm>
        </p:spPr>
        <p:txBody>
          <a:bodyPr/>
          <a:lstStyle/>
          <a:p>
            <a:pPr lvl="0"/>
            <a:r>
              <a:rPr lang="fr-FR" sz="1600" dirty="0"/>
              <a:t>Le fournisseur doit imprimer la nouvelle étiquette en couleurs sur l’emballage ou la coller dessus.</a:t>
            </a:r>
          </a:p>
          <a:p>
            <a:pPr lvl="0"/>
            <a:r>
              <a:rPr lang="fr-FR" sz="1600" dirty="0"/>
              <a:t>Si un produit n’est pas présenté dans un point de vente (c’est-à-dire s’il n’est pas exposé hors de son emballage), le revendeur doit s’assurer que l’étiquette énergie est visible par les consommateurs (le côté de l’emballage portant l’étiquette doit être visible).</a:t>
            </a:r>
          </a:p>
          <a:p>
            <a:endParaRPr lang="de-DE" dirty="0"/>
          </a:p>
        </p:txBody>
      </p:sp>
      <p:sp>
        <p:nvSpPr>
          <p:cNvPr id="6" name="Textplatzhalter 5">
            <a:extLst>
              <a:ext uri="{FF2B5EF4-FFF2-40B4-BE49-F238E27FC236}">
                <a16:creationId xmlns:a16="http://schemas.microsoft.com/office/drawing/2014/main" id="{9B73788C-59F7-8242-8248-0C535E4577C6}"/>
              </a:ext>
            </a:extLst>
          </p:cNvPr>
          <p:cNvSpPr>
            <a:spLocks noGrp="1"/>
          </p:cNvSpPr>
          <p:nvPr>
            <p:ph type="body" idx="13"/>
            <p:custDataLst>
              <p:tags r:id="rId4"/>
            </p:custDataLst>
          </p:nvPr>
        </p:nvSpPr>
        <p:spPr>
          <a:xfrm>
            <a:off x="6243202" y="1499921"/>
            <a:ext cx="5948798" cy="823912"/>
          </a:xfrm>
        </p:spPr>
        <p:txBody>
          <a:bodyPr/>
          <a:lstStyle/>
          <a:p>
            <a:r>
              <a:rPr lang="fr-FR" b="1" dirty="0">
                <a:solidFill>
                  <a:srgbClr val="26AA5F"/>
                </a:solidFill>
              </a:rPr>
              <a:t>AFFICHAGE ÉLECTRONIQUE ET ECRANS</a:t>
            </a:r>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custDataLst>
              <p:tags r:id="rId5"/>
            </p:custDataLst>
          </p:nvPr>
        </p:nvSpPr>
        <p:spPr/>
        <p:txBody>
          <a:bodyPr/>
          <a:lstStyle/>
          <a:p>
            <a:r>
              <a:rPr lang="fr-FR"/>
              <a:t>Obligations supplémentaires</a:t>
            </a:r>
          </a:p>
        </p:txBody>
      </p:sp>
      <p:sp>
        <p:nvSpPr>
          <p:cNvPr id="5" name="Foliennummernplatzhalter 4">
            <a:extLst>
              <a:ext uri="{FF2B5EF4-FFF2-40B4-BE49-F238E27FC236}">
                <a16:creationId xmlns:a16="http://schemas.microsoft.com/office/drawing/2014/main" id="{EF4645E7-8BFE-994A-9A86-3EFCD208602B}"/>
              </a:ext>
            </a:extLst>
          </p:cNvPr>
          <p:cNvSpPr>
            <a:spLocks noGrp="1"/>
          </p:cNvSpPr>
          <p:nvPr>
            <p:ph type="sldNum" sz="quarter" idx="12"/>
            <p:custDataLst>
              <p:tags r:id="rId6"/>
            </p:custDataLst>
          </p:nvPr>
        </p:nvSpPr>
        <p:spPr>
          <a:prstGeom prst="rect">
            <a:avLst/>
          </a:prstGeom>
        </p:spPr>
        <p:txBody>
          <a:bodyPr/>
          <a:lstStyle/>
          <a:p>
            <a:fld id="{03493DDB-4007-DA47-80CB-0ED21D6E3CF6}" type="slidenum">
              <a:rPr lang="de-DE" smtClean="0"/>
              <a:pPr/>
              <a:t>28</a:t>
            </a:fld>
            <a:endParaRPr lang="de-DE"/>
          </a:p>
        </p:txBody>
      </p:sp>
      <p:pic>
        <p:nvPicPr>
          <p:cNvPr id="9" name="Grafik 8"/>
          <p:cNvPicPr/>
          <p:nvPr>
            <p:custDataLst>
              <p:tags r:id="rId7"/>
            </p:custDataLst>
          </p:nvPr>
        </p:nvPicPr>
        <p:blipFill>
          <a:blip r:embed="rId9" cstate="screen">
            <a:extLst>
              <a:ext uri="{28A0092B-C50C-407E-A947-70E740481C1C}">
                <a14:useLocalDpi xmlns:a14="http://schemas.microsoft.com/office/drawing/2010/main"/>
              </a:ext>
            </a:extLst>
          </a:blip>
          <a:stretch>
            <a:fillRect/>
          </a:stretch>
        </p:blipFill>
        <p:spPr>
          <a:xfrm>
            <a:off x="978821" y="2367503"/>
            <a:ext cx="1352070" cy="342660"/>
          </a:xfrm>
          <a:prstGeom prst="rect">
            <a:avLst/>
          </a:prstGeom>
        </p:spPr>
      </p:pic>
    </p:spTree>
    <p:extLst>
      <p:ext uri="{BB962C8B-B14F-4D97-AF65-F5344CB8AC3E}">
        <p14:creationId xmlns:p14="http://schemas.microsoft.com/office/powerpoint/2010/main" val="2618635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p:txBody>
          <a:bodyPr/>
          <a:lstStyle/>
          <a:p>
            <a:r>
              <a:rPr lang="fr-FR" sz="3100" b="1" dirty="0"/>
              <a:t>Remplacement des étiquettes énergie pour les sources lumineuses</a:t>
            </a:r>
            <a:endParaRPr lang="fr-FR" sz="3100" dirty="0">
              <a:solidFill>
                <a:srgbClr val="2FAA5C"/>
              </a:solidFill>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29</a:t>
            </a:fld>
            <a:endParaRPr lang="de-DE"/>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5"/>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2">
                  <a:extLst>
                    <a:ext uri="{96DAC541-7B7A-43D3-8B79-37D633B846F1}">
                      <asvg:svgBlip xmlns:asvg="http://schemas.microsoft.com/office/drawing/2016/SVG/main" r:embed="rId2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6"/>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2">
                  <a:extLst>
                    <a:ext uri="{96DAC541-7B7A-43D3-8B79-37D633B846F1}">
                      <asvg:svgBlip xmlns:asvg="http://schemas.microsoft.com/office/drawing/2016/SVG/main" r:embed="rId2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custDataLst>
              <p:tags r:id="rId7"/>
            </p:custDataLst>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2">
                  <a:extLst>
                    <a:ext uri="{96DAC541-7B7A-43D3-8B79-37D633B846F1}">
                      <asvg:svgBlip xmlns:asvg="http://schemas.microsoft.com/office/drawing/2016/SVG/main" r:embed="rId2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19" name="Textfeld 63"/>
          <p:cNvSpPr txBox="1"/>
          <p:nvPr>
            <p:custDataLst>
              <p:tags r:id="rId8"/>
            </p:custDataLst>
          </p:nvPr>
        </p:nvSpPr>
        <p:spPr>
          <a:xfrm>
            <a:off x="591127" y="1678691"/>
            <a:ext cx="8570784" cy="369332"/>
          </a:xfrm>
          <a:prstGeom prst="rect">
            <a:avLst/>
          </a:prstGeom>
          <a:noFill/>
          <a:ln>
            <a:noFill/>
          </a:ln>
        </p:spPr>
        <p:txBody>
          <a:bodyPr wrap="square" rtlCol="0">
            <a:spAutoFit/>
          </a:bodyPr>
          <a:lstStyle/>
          <a:p>
            <a:pPr>
              <a:spcAft>
                <a:spcPts val="0"/>
              </a:spcAft>
            </a:pPr>
            <a:r>
              <a:rPr lang="fr-FR" dirty="0">
                <a:latin typeface="Roboto Light"/>
                <a:ea typeface="Times New Roman"/>
                <a:cs typeface="Times New Roman"/>
              </a:rPr>
              <a:t>Sources lumineuses déjà mises sur le marché avant le 01/09/2021</a:t>
            </a:r>
          </a:p>
        </p:txBody>
      </p:sp>
      <p:sp>
        <p:nvSpPr>
          <p:cNvPr id="20" name="Eingekerbter Richtungspfeil 19"/>
          <p:cNvSpPr/>
          <p:nvPr>
            <p:custDataLst>
              <p:tags r:id="rId9"/>
            </p:custDataLst>
          </p:nvPr>
        </p:nvSpPr>
        <p:spPr>
          <a:xfrm>
            <a:off x="7864436" y="2791208"/>
            <a:ext cx="4008249" cy="3358765"/>
          </a:xfrm>
          <a:prstGeom prst="chevron">
            <a:avLst>
              <a:gd name="adj" fmla="val 18995"/>
            </a:avLst>
          </a:prstGeom>
          <a:solidFill>
            <a:srgbClr val="2FA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1" name="Eingekerbter Richtungspfeil 20"/>
          <p:cNvSpPr/>
          <p:nvPr>
            <p:custDataLst>
              <p:tags r:id="rId10"/>
            </p:custDataLst>
          </p:nvPr>
        </p:nvSpPr>
        <p:spPr>
          <a:xfrm>
            <a:off x="3894450" y="2791209"/>
            <a:ext cx="4411093" cy="3358766"/>
          </a:xfrm>
          <a:prstGeom prst="chevron">
            <a:avLst>
              <a:gd name="adj" fmla="val 19026"/>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1600">
                <a:ea typeface="Times New Roman"/>
                <a:cs typeface="Times New Roman"/>
              </a:rPr>
              <a:t> </a:t>
            </a:r>
          </a:p>
        </p:txBody>
      </p:sp>
      <p:sp>
        <p:nvSpPr>
          <p:cNvPr id="22" name="Textfeld 98"/>
          <p:cNvSpPr txBox="1"/>
          <p:nvPr>
            <p:custDataLst>
              <p:tags r:id="rId11"/>
            </p:custDataLst>
          </p:nvPr>
        </p:nvSpPr>
        <p:spPr>
          <a:xfrm>
            <a:off x="8254350" y="3456364"/>
            <a:ext cx="3383218" cy="1646605"/>
          </a:xfrm>
          <a:prstGeom prst="rect">
            <a:avLst/>
          </a:prstGeom>
          <a:noFill/>
          <a:ln>
            <a:noFill/>
          </a:ln>
        </p:spPr>
        <p:txBody>
          <a:bodyPr wrap="square" rtlCol="0">
            <a:spAutoFit/>
          </a:bodyPr>
          <a:lstStyle/>
          <a:p>
            <a:pPr marL="342900" lvl="0" indent="-165100">
              <a:spcAft>
                <a:spcPts val="600"/>
              </a:spcAft>
              <a:buFont typeface="Arial"/>
              <a:buChar char="•"/>
            </a:pPr>
            <a:r>
              <a:rPr lang="fr-FR" sz="1600" dirty="0">
                <a:solidFill>
                  <a:srgbClr val="000000"/>
                </a:solidFill>
                <a:latin typeface="Roboto"/>
                <a:ea typeface="Times New Roman"/>
                <a:cs typeface="Times New Roman"/>
              </a:rPr>
              <a:t>L’ancienne étiquette présente sur l’emballage ou attachée à un produit doit être recouverte par un autocollant de la même taille portant la nouvelle étiquette.</a:t>
            </a:r>
          </a:p>
          <a:p>
            <a:pPr marL="342900" lvl="0" indent="-165100">
              <a:spcAft>
                <a:spcPts val="600"/>
              </a:spcAft>
              <a:buFont typeface="Arial"/>
              <a:buChar char="•"/>
            </a:pPr>
            <a:r>
              <a:rPr lang="fr-FR" sz="1600" dirty="0">
                <a:solidFill>
                  <a:srgbClr val="000000"/>
                </a:solidFill>
                <a:latin typeface="Roboto"/>
                <a:ea typeface="Times New Roman"/>
                <a:cs typeface="Times New Roman"/>
              </a:rPr>
              <a:t>Les nouvelles fiches d’information sur les produits doivent être affichées.</a:t>
            </a:r>
          </a:p>
        </p:txBody>
      </p:sp>
      <p:sp>
        <p:nvSpPr>
          <p:cNvPr id="23" name="Textfeld 103"/>
          <p:cNvSpPr txBox="1"/>
          <p:nvPr>
            <p:custDataLst>
              <p:tags r:id="rId12"/>
            </p:custDataLst>
          </p:nvPr>
        </p:nvSpPr>
        <p:spPr>
          <a:xfrm>
            <a:off x="8607093" y="2372273"/>
            <a:ext cx="1513556" cy="338554"/>
          </a:xfrm>
          <a:prstGeom prst="rect">
            <a:avLst/>
          </a:prstGeom>
          <a:noFill/>
          <a:ln>
            <a:noFill/>
          </a:ln>
        </p:spPr>
        <p:txBody>
          <a:bodyPr wrap="none" rtlCol="0">
            <a:spAutoFit/>
          </a:bodyPr>
          <a:lstStyle/>
          <a:p>
            <a:pPr>
              <a:spcAft>
                <a:spcPts val="0"/>
              </a:spcAft>
            </a:pPr>
            <a:r>
              <a:rPr lang="fr-FR" sz="1600" dirty="0">
                <a:solidFill>
                  <a:srgbClr val="000000"/>
                </a:solidFill>
                <a:latin typeface="Roboto" panose="02000000000000000000" pitchFamily="2" charset="0"/>
                <a:ea typeface="Roboto" panose="02000000000000000000" pitchFamily="2" charset="0"/>
                <a:cs typeface="Times New Roman"/>
              </a:rPr>
              <a:t>À partir du 01/03/2023</a:t>
            </a:r>
          </a:p>
        </p:txBody>
      </p:sp>
      <p:sp>
        <p:nvSpPr>
          <p:cNvPr id="24" name="Textfeld 104"/>
          <p:cNvSpPr txBox="1"/>
          <p:nvPr>
            <p:custDataLst>
              <p:tags r:id="rId13"/>
            </p:custDataLst>
          </p:nvPr>
        </p:nvSpPr>
        <p:spPr>
          <a:xfrm>
            <a:off x="4208064" y="2800751"/>
            <a:ext cx="3589291" cy="830997"/>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Période de transition de 18 mois avec utilisation de l’ancienne étiquette autorisée</a:t>
            </a:r>
          </a:p>
        </p:txBody>
      </p:sp>
      <p:sp>
        <p:nvSpPr>
          <p:cNvPr id="25" name="Textfeld 105"/>
          <p:cNvSpPr txBox="1"/>
          <p:nvPr>
            <p:custDataLst>
              <p:tags r:id="rId14"/>
            </p:custDataLst>
          </p:nvPr>
        </p:nvSpPr>
        <p:spPr>
          <a:xfrm>
            <a:off x="4306895" y="3621956"/>
            <a:ext cx="3946485" cy="2593018"/>
          </a:xfrm>
          <a:prstGeom prst="rect">
            <a:avLst/>
          </a:prstGeom>
          <a:noFill/>
          <a:ln>
            <a:noFill/>
          </a:ln>
        </p:spPr>
        <p:txBody>
          <a:bodyPr wrap="square" rtlCol="0">
            <a:spAutoFit/>
          </a:bodyPr>
          <a:lstStyle/>
          <a:p>
            <a:pPr marL="453390" indent="-226695">
              <a:spcAft>
                <a:spcPts val="300"/>
              </a:spcAft>
              <a:buFont typeface="Arial" panose="020B0604020202020204" pitchFamily="34" charset="0"/>
              <a:buChar char="•"/>
              <a:tabLst>
                <a:tab pos="457200" algn="l"/>
              </a:tabLst>
            </a:pPr>
            <a:r>
              <a:rPr lang="fr-FR" sz="1600" dirty="0">
                <a:solidFill>
                  <a:srgbClr val="000000"/>
                </a:solidFill>
                <a:latin typeface="Roboto"/>
                <a:ea typeface="Times New Roman"/>
                <a:cs typeface="Times New Roman"/>
              </a:rPr>
              <a:t>Les produits déjà mis sur le marché avant le 01/09/2021 peuvent être vendus avec l’ancienne étiquette.</a:t>
            </a:r>
          </a:p>
          <a:p>
            <a:pPr marL="453390" indent="-226695">
              <a:spcAft>
                <a:spcPts val="300"/>
              </a:spcAft>
              <a:buFont typeface="Arial" panose="020B0604020202020204" pitchFamily="34" charset="0"/>
              <a:buChar char="•"/>
              <a:tabLst>
                <a:tab pos="457200" algn="l"/>
              </a:tabLst>
            </a:pPr>
            <a:r>
              <a:rPr lang="fr-FR" sz="1600" dirty="0">
                <a:solidFill>
                  <a:srgbClr val="000000"/>
                </a:solidFill>
                <a:latin typeface="Roboto"/>
                <a:ea typeface="Times New Roman"/>
                <a:cs typeface="Times New Roman"/>
              </a:rPr>
              <a:t>Sur demande des revendeurs, les fournisseurs doivent fournir des autocollants avec la nouvelle étiquette énergie ainsi que les fiches d’information pour les produits présents dans les stocks des revendeurs.</a:t>
            </a:r>
          </a:p>
        </p:txBody>
      </p:sp>
      <p:sp>
        <p:nvSpPr>
          <p:cNvPr id="26" name="Eingekerbter Richtungspfeil 25"/>
          <p:cNvSpPr/>
          <p:nvPr>
            <p:custDataLst>
              <p:tags r:id="rId15"/>
            </p:custDataLst>
          </p:nvPr>
        </p:nvSpPr>
        <p:spPr>
          <a:xfrm>
            <a:off x="290052" y="2791208"/>
            <a:ext cx="4030423" cy="3358766"/>
          </a:xfrm>
          <a:prstGeom prst="chevron">
            <a:avLst>
              <a:gd name="adj" fmla="val 18995"/>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7" name="Textfeld 38"/>
          <p:cNvSpPr txBox="1"/>
          <p:nvPr>
            <p:custDataLst>
              <p:tags r:id="rId16"/>
            </p:custDataLst>
          </p:nvPr>
        </p:nvSpPr>
        <p:spPr>
          <a:xfrm>
            <a:off x="759225" y="3679134"/>
            <a:ext cx="3244837" cy="1323439"/>
          </a:xfrm>
          <a:prstGeom prst="rect">
            <a:avLst/>
          </a:prstGeom>
          <a:noFill/>
          <a:ln>
            <a:noFill/>
          </a:ln>
        </p:spPr>
        <p:txBody>
          <a:bodyPr wrap="square" rtlCol="0">
            <a:spAutoFit/>
          </a:bodyPr>
          <a:lstStyle/>
          <a:p>
            <a:pPr marL="342900" lvl="0" indent="-165100">
              <a:spcAft>
                <a:spcPts val="0"/>
              </a:spcAft>
              <a:buFont typeface="Arial"/>
              <a:buChar char="•"/>
            </a:pPr>
            <a:r>
              <a:rPr lang="fr-FR" sz="1600" dirty="0">
                <a:solidFill>
                  <a:srgbClr val="000000"/>
                </a:solidFill>
                <a:latin typeface="Roboto"/>
                <a:ea typeface="Times New Roman"/>
                <a:cs typeface="Times New Roman"/>
              </a:rPr>
              <a:t>Les fournisseurs doivent réenregistrer les produits sur EPREL sur la base du nouveau règlement sur les sources lumineuses (nouvelle étiquette et fiches d’information sur les produits comprises).</a:t>
            </a:r>
          </a:p>
        </p:txBody>
      </p:sp>
      <p:sp>
        <p:nvSpPr>
          <p:cNvPr id="31" name="Textfeld 41"/>
          <p:cNvSpPr txBox="1"/>
          <p:nvPr>
            <p:custDataLst>
              <p:tags r:id="rId17"/>
            </p:custDataLst>
          </p:nvPr>
        </p:nvSpPr>
        <p:spPr>
          <a:xfrm>
            <a:off x="1057218" y="2378952"/>
            <a:ext cx="1370888" cy="338554"/>
          </a:xfrm>
          <a:prstGeom prst="rect">
            <a:avLst/>
          </a:prstGeom>
          <a:noFill/>
          <a:ln>
            <a:noFill/>
          </a:ln>
        </p:spPr>
        <p:txBody>
          <a:bodyPr wrap="none" rtlCol="0">
            <a:spAutoFit/>
          </a:bodyPr>
          <a:lstStyle/>
          <a:p>
            <a:pPr>
              <a:spcAft>
                <a:spcPts val="0"/>
              </a:spcAft>
            </a:pPr>
            <a:r>
              <a:rPr lang="fr-FR" sz="1600" dirty="0">
                <a:solidFill>
                  <a:srgbClr val="000000"/>
                </a:solidFill>
                <a:latin typeface="Roboto"/>
                <a:ea typeface="Times New Roman"/>
                <a:cs typeface="Times New Roman"/>
              </a:rPr>
              <a:t>À partir du 01/05/2021</a:t>
            </a:r>
          </a:p>
        </p:txBody>
      </p:sp>
      <p:sp>
        <p:nvSpPr>
          <p:cNvPr id="32" name="Textfeld 98"/>
          <p:cNvSpPr txBox="1"/>
          <p:nvPr>
            <p:custDataLst>
              <p:tags r:id="rId18"/>
            </p:custDataLst>
          </p:nvPr>
        </p:nvSpPr>
        <p:spPr>
          <a:xfrm>
            <a:off x="8471228" y="2791208"/>
            <a:ext cx="2672445" cy="584775"/>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Nouvelle étiquette sur tous les produits</a:t>
            </a:r>
          </a:p>
        </p:txBody>
      </p:sp>
      <p:sp>
        <p:nvSpPr>
          <p:cNvPr id="33" name="Textfeld 38"/>
          <p:cNvSpPr txBox="1"/>
          <p:nvPr>
            <p:custDataLst>
              <p:tags r:id="rId19"/>
            </p:custDataLst>
          </p:nvPr>
        </p:nvSpPr>
        <p:spPr>
          <a:xfrm>
            <a:off x="386362" y="2813549"/>
            <a:ext cx="3589290" cy="830997"/>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Mise à disposition des données sur les produits sur EPREL par les fournisseurs</a:t>
            </a:r>
          </a:p>
        </p:txBody>
      </p:sp>
      <p:sp>
        <p:nvSpPr>
          <p:cNvPr id="34" name="Textfeld 102"/>
          <p:cNvSpPr txBox="1"/>
          <p:nvPr>
            <p:custDataLst>
              <p:tags r:id="rId20"/>
            </p:custDataLst>
          </p:nvPr>
        </p:nvSpPr>
        <p:spPr>
          <a:xfrm>
            <a:off x="4508429" y="2407527"/>
            <a:ext cx="2775119" cy="338554"/>
          </a:xfrm>
          <a:prstGeom prst="rect">
            <a:avLst/>
          </a:prstGeom>
          <a:noFill/>
          <a:ln>
            <a:noFill/>
          </a:ln>
        </p:spPr>
        <p:txBody>
          <a:bodyPr wrap="none" rtlCol="0">
            <a:spAutoFit/>
          </a:bodyPr>
          <a:lstStyle/>
          <a:p>
            <a:pPr>
              <a:spcAft>
                <a:spcPts val="0"/>
              </a:spcAft>
            </a:pPr>
            <a:r>
              <a:rPr lang="fr-FR" sz="1600" dirty="0">
                <a:solidFill>
                  <a:srgbClr val="000000"/>
                </a:solidFill>
                <a:latin typeface="Roboto" panose="02000000000000000000" pitchFamily="2" charset="0"/>
                <a:ea typeface="Roboto" panose="02000000000000000000" pitchFamily="2" charset="0"/>
                <a:cs typeface="Times New Roman"/>
              </a:rPr>
              <a:t>Du 01/09/2021 au 28/02/2023</a:t>
            </a:r>
          </a:p>
        </p:txBody>
      </p:sp>
    </p:spTree>
    <p:extLst>
      <p:ext uri="{BB962C8B-B14F-4D97-AF65-F5344CB8AC3E}">
        <p14:creationId xmlns:p14="http://schemas.microsoft.com/office/powerpoint/2010/main" val="358356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_2018\18.053_LABEL 2020\WP7_ Communication\T7.2_Dev project website\Input_EU_Website\Pictures\Stage\stage-consumer-young-couple.jpg"/>
          <p:cNvPicPr>
            <a:picLocks noChangeAspect="1" noChangeArrowheads="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bwMode="auto">
          <a:xfrm>
            <a:off x="0" y="-81076"/>
            <a:ext cx="12255801" cy="6322219"/>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70DF1AAF-7F0B-1A46-BB96-EDAA17BB7BDF}"/>
              </a:ext>
            </a:extLst>
          </p:cNvPr>
          <p:cNvSpPr>
            <a:spLocks noGrp="1"/>
          </p:cNvSpPr>
          <p:nvPr>
            <p:ph type="title"/>
            <p:custDataLst>
              <p:tags r:id="rId2"/>
            </p:custDataLst>
          </p:nvPr>
        </p:nvSpPr>
        <p:spPr>
          <a:xfrm>
            <a:off x="591127" y="4325372"/>
            <a:ext cx="6820326" cy="719703"/>
          </a:xfrm>
        </p:spPr>
        <p:txBody>
          <a:bodyPr/>
          <a:lstStyle/>
          <a:p>
            <a:r>
              <a:rPr lang="fr-FR" dirty="0"/>
              <a:t>Nouvelle étiquette énergie</a:t>
            </a:r>
          </a:p>
        </p:txBody>
      </p:sp>
      <p:sp>
        <p:nvSpPr>
          <p:cNvPr id="9" name="Textplatzhalter 8">
            <a:extLst>
              <a:ext uri="{FF2B5EF4-FFF2-40B4-BE49-F238E27FC236}">
                <a16:creationId xmlns:a16="http://schemas.microsoft.com/office/drawing/2014/main" id="{9ED77BCF-46C6-1743-9E92-264B822BF896}"/>
              </a:ext>
            </a:extLst>
          </p:cNvPr>
          <p:cNvSpPr>
            <a:spLocks noGrp="1"/>
          </p:cNvSpPr>
          <p:nvPr>
            <p:ph type="body" sz="quarter" idx="11"/>
            <p:custDataLst>
              <p:tags r:id="rId3"/>
            </p:custDataLst>
          </p:nvPr>
        </p:nvSpPr>
        <p:spPr>
          <a:xfrm>
            <a:off x="591098" y="5045075"/>
            <a:ext cx="7349743" cy="719703"/>
          </a:xfrm>
        </p:spPr>
        <p:txBody>
          <a:bodyPr/>
          <a:lstStyle/>
          <a:p>
            <a:r>
              <a:rPr lang="fr-FR"/>
              <a:t>Objectif et intérêts</a:t>
            </a:r>
          </a:p>
        </p:txBody>
      </p:sp>
      <p:sp>
        <p:nvSpPr>
          <p:cNvPr id="5" name="Foliennummernplatzhalter 4">
            <a:extLst>
              <a:ext uri="{FF2B5EF4-FFF2-40B4-BE49-F238E27FC236}">
                <a16:creationId xmlns:a16="http://schemas.microsoft.com/office/drawing/2014/main" id="{8E0BC9DD-25B7-844A-9837-A23BDCE4759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3</a:t>
            </a:fld>
            <a:endParaRPr lang="de-DE"/>
          </a:p>
        </p:txBody>
      </p:sp>
    </p:spTree>
    <p:extLst>
      <p:ext uri="{BB962C8B-B14F-4D97-AF65-F5344CB8AC3E}">
        <p14:creationId xmlns:p14="http://schemas.microsoft.com/office/powerpoint/2010/main" val="644370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p:txBody>
          <a:bodyPr/>
          <a:lstStyle/>
          <a:p>
            <a:r>
              <a:rPr lang="fr-FR" sz="3100" b="1" dirty="0"/>
              <a:t>Remplacement des étiquettes énergie pour les sources lumineuses</a:t>
            </a:r>
            <a:endParaRPr lang="fr-FR" sz="3100" dirty="0">
              <a:solidFill>
                <a:srgbClr val="2FAA5C"/>
              </a:solidFill>
            </a:endParaRPr>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2"/>
            </p:custDataLst>
          </p:nvPr>
        </p:nvSpPr>
        <p:spPr/>
        <p:txBody>
          <a:bodyPr/>
          <a:lstStyle/>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3"/>
            </p:custDataLst>
          </p:nvPr>
        </p:nvSpPr>
        <p:spPr>
          <a:prstGeom prst="rect">
            <a:avLst/>
          </a:prstGeom>
        </p:spPr>
        <p:txBody>
          <a:bodyPr/>
          <a:lstStyle/>
          <a:p>
            <a:fld id="{03493DDB-4007-DA47-80CB-0ED21D6E3CF6}" type="slidenum">
              <a:rPr lang="de-DE" smtClean="0"/>
              <a:pPr/>
              <a:t>30</a:t>
            </a:fld>
            <a:endParaRPr lang="de-DE"/>
          </a:p>
        </p:txBody>
      </p:sp>
      <p:sp>
        <p:nvSpPr>
          <p:cNvPr id="28" name="Inhaltsplatzhalter 3">
            <a:extLst>
              <a:ext uri="{FF2B5EF4-FFF2-40B4-BE49-F238E27FC236}">
                <a16:creationId xmlns:a16="http://schemas.microsoft.com/office/drawing/2014/main" id="{DED59970-F18F-D545-B304-B751FB3997B1}"/>
              </a:ext>
            </a:extLst>
          </p:cNvPr>
          <p:cNvSpPr txBox="1">
            <a:spLocks/>
          </p:cNvSpPr>
          <p:nvPr>
            <p:custDataLst>
              <p:tags r:id="rId4"/>
            </p:custDataLst>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6">
                  <a:extLst>
                    <a:ext uri="{96DAC541-7B7A-43D3-8B79-37D633B846F1}">
                      <asvg:svgBlip xmlns:asvg="http://schemas.microsoft.com/office/drawing/2016/SVG/main" r:embed="rId17"/>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custDataLst>
              <p:tags r:id="rId5"/>
            </p:custDataLst>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16">
                  <a:extLst>
                    <a:ext uri="{96DAC541-7B7A-43D3-8B79-37D633B846F1}">
                      <asvg:svgBlip xmlns:asvg="http://schemas.microsoft.com/office/drawing/2016/SVG/main" r:embed="rId17"/>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 name="Rechteck 2"/>
          <p:cNvSpPr/>
          <p:nvPr>
            <p:custDataLst>
              <p:tags r:id="rId6"/>
            </p:custDataLst>
          </p:nvPr>
        </p:nvSpPr>
        <p:spPr>
          <a:xfrm>
            <a:off x="590400" y="1558303"/>
            <a:ext cx="10567693" cy="369332"/>
          </a:xfrm>
          <a:prstGeom prst="rect">
            <a:avLst/>
          </a:prstGeom>
        </p:spPr>
        <p:txBody>
          <a:bodyPr wrap="square">
            <a:spAutoFit/>
          </a:bodyPr>
          <a:lstStyle/>
          <a:p>
            <a:r>
              <a:rPr lang="fr-FR" dirty="0">
                <a:latin typeface="Roboto Light"/>
                <a:ea typeface="Times New Roman"/>
                <a:cs typeface="Times New Roman"/>
              </a:rPr>
              <a:t>Nouvelles sources lumineuses mises sur le marché à partir du 01/09/2021</a:t>
            </a:r>
          </a:p>
        </p:txBody>
      </p:sp>
      <p:sp>
        <p:nvSpPr>
          <p:cNvPr id="12" name="Eingekerbter Richtungspfeil 11"/>
          <p:cNvSpPr/>
          <p:nvPr>
            <p:custDataLst>
              <p:tags r:id="rId7"/>
            </p:custDataLst>
          </p:nvPr>
        </p:nvSpPr>
        <p:spPr>
          <a:xfrm>
            <a:off x="6200789" y="2649708"/>
            <a:ext cx="5370095" cy="2923778"/>
          </a:xfrm>
          <a:prstGeom prst="chevron">
            <a:avLst>
              <a:gd name="adj" fmla="val 21444"/>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13" name="Eingekerbter Richtungspfeil 12"/>
          <p:cNvSpPr/>
          <p:nvPr>
            <p:custDataLst>
              <p:tags r:id="rId8"/>
            </p:custDataLst>
          </p:nvPr>
        </p:nvSpPr>
        <p:spPr>
          <a:xfrm>
            <a:off x="743527" y="2649709"/>
            <a:ext cx="5802415" cy="2923777"/>
          </a:xfrm>
          <a:prstGeom prst="chevron">
            <a:avLst>
              <a:gd name="adj" fmla="val 20721"/>
            </a:avLst>
          </a:prstGeom>
          <a:solidFill>
            <a:srgbClr val="2FA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1600">
                <a:ea typeface="Times New Roman"/>
                <a:cs typeface="Times New Roman"/>
              </a:rPr>
              <a:t> </a:t>
            </a:r>
          </a:p>
        </p:txBody>
      </p:sp>
      <p:sp>
        <p:nvSpPr>
          <p:cNvPr id="14" name="Textfeld 66"/>
          <p:cNvSpPr txBox="1"/>
          <p:nvPr>
            <p:custDataLst>
              <p:tags r:id="rId9"/>
            </p:custDataLst>
          </p:nvPr>
        </p:nvSpPr>
        <p:spPr>
          <a:xfrm>
            <a:off x="6921760" y="3788192"/>
            <a:ext cx="3806825" cy="666800"/>
          </a:xfrm>
          <a:prstGeom prst="rect">
            <a:avLst/>
          </a:prstGeom>
          <a:noFill/>
          <a:ln>
            <a:noFill/>
          </a:ln>
        </p:spPr>
        <p:txBody>
          <a:bodyPr wrap="square" rtlCol="0">
            <a:noAutofit/>
          </a:bodyPr>
          <a:lstStyle/>
          <a:p>
            <a:pPr marL="453390" indent="-226695">
              <a:spcBef>
                <a:spcPts val="500"/>
              </a:spcBef>
              <a:spcAft>
                <a:spcPts val="300"/>
              </a:spcAft>
              <a:buFont typeface="Arial" panose="020B0604020202020204" pitchFamily="34" charset="0"/>
              <a:buChar char="•"/>
            </a:pPr>
            <a:r>
              <a:rPr lang="fr-FR" sz="1600" dirty="0">
                <a:solidFill>
                  <a:srgbClr val="000000"/>
                </a:solidFill>
                <a:latin typeface="Roboto"/>
                <a:ea typeface="Times New Roman"/>
                <a:cs typeface="Times New Roman"/>
              </a:rPr>
              <a:t>En cas de vente à distance ou sur Internet, prendre connaissance des obligations supplémentaires.</a:t>
            </a:r>
          </a:p>
        </p:txBody>
      </p:sp>
      <p:sp>
        <p:nvSpPr>
          <p:cNvPr id="15" name="Textfeld 86"/>
          <p:cNvSpPr txBox="1"/>
          <p:nvPr>
            <p:custDataLst>
              <p:tags r:id="rId10"/>
            </p:custDataLst>
          </p:nvPr>
        </p:nvSpPr>
        <p:spPr>
          <a:xfrm>
            <a:off x="2093334" y="2061216"/>
            <a:ext cx="3042944" cy="584775"/>
          </a:xfrm>
          <a:prstGeom prst="rect">
            <a:avLst/>
          </a:prstGeom>
          <a:noFill/>
          <a:ln>
            <a:noFill/>
          </a:ln>
        </p:spPr>
        <p:txBody>
          <a:bodyPr wrap="square" rtlCol="0">
            <a:spAutoFit/>
          </a:bodyPr>
          <a:lstStyle/>
          <a:p>
            <a:pPr>
              <a:spcAft>
                <a:spcPts val="0"/>
              </a:spcAft>
            </a:pPr>
            <a:r>
              <a:rPr lang="fr-FR" sz="1600" dirty="0">
                <a:solidFill>
                  <a:srgbClr val="000000"/>
                </a:solidFill>
                <a:latin typeface="Roboto"/>
                <a:ea typeface="Times New Roman"/>
                <a:cs typeface="Times New Roman"/>
              </a:rPr>
              <a:t>À partir du 01/05/2021, quand le produit est mis sur le marché</a:t>
            </a:r>
          </a:p>
        </p:txBody>
      </p:sp>
      <p:sp>
        <p:nvSpPr>
          <p:cNvPr id="16" name="Textfeld 88"/>
          <p:cNvSpPr txBox="1"/>
          <p:nvPr>
            <p:custDataLst>
              <p:tags r:id="rId11"/>
            </p:custDataLst>
          </p:nvPr>
        </p:nvSpPr>
        <p:spPr>
          <a:xfrm>
            <a:off x="1270289" y="2657144"/>
            <a:ext cx="4689035" cy="830997"/>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Mise à disposition des données sur les produits par les fournisseurs sur EPREL et auprès des revendeurs</a:t>
            </a:r>
          </a:p>
        </p:txBody>
      </p:sp>
      <p:sp>
        <p:nvSpPr>
          <p:cNvPr id="17" name="Textfeld 89"/>
          <p:cNvSpPr txBox="1"/>
          <p:nvPr>
            <p:custDataLst>
              <p:tags r:id="rId12"/>
            </p:custDataLst>
          </p:nvPr>
        </p:nvSpPr>
        <p:spPr>
          <a:xfrm>
            <a:off x="1378857" y="3413021"/>
            <a:ext cx="4887890" cy="1646605"/>
          </a:xfrm>
          <a:prstGeom prst="rect">
            <a:avLst/>
          </a:prstGeom>
          <a:noFill/>
          <a:ln>
            <a:noFill/>
          </a:ln>
        </p:spPr>
        <p:txBody>
          <a:bodyPr wrap="square" rtlCol="0">
            <a:spAutoFit/>
          </a:bodyPr>
          <a:lstStyle/>
          <a:p>
            <a:pPr marL="342900" lvl="0" indent="-165100">
              <a:spcAft>
                <a:spcPts val="600"/>
              </a:spcAft>
              <a:buFont typeface="Arial"/>
              <a:buChar char="•"/>
            </a:pPr>
            <a:r>
              <a:rPr lang="fr-FR" sz="1600" dirty="0">
                <a:solidFill>
                  <a:srgbClr val="000000"/>
                </a:solidFill>
                <a:latin typeface="Roboto"/>
                <a:ea typeface="Times New Roman"/>
                <a:cs typeface="Times New Roman"/>
              </a:rPr>
              <a:t>Les fournisseurs doivent enregistrer les produits sur EPREL sur la base du nouveau règlement sur les sources lumineuses et doivent fournir la nouvelle étiquette sur l’emballage des produits. </a:t>
            </a:r>
          </a:p>
          <a:p>
            <a:pPr marL="342900" lvl="0" indent="-165100">
              <a:spcAft>
                <a:spcPts val="600"/>
              </a:spcAft>
              <a:buFont typeface="Arial"/>
              <a:buChar char="•"/>
            </a:pPr>
            <a:r>
              <a:rPr lang="fr-FR" sz="1600" dirty="0">
                <a:solidFill>
                  <a:srgbClr val="000000"/>
                </a:solidFill>
                <a:latin typeface="Roboto"/>
                <a:ea typeface="Times New Roman"/>
                <a:cs typeface="Times New Roman"/>
              </a:rPr>
              <a:t>Les fournisseurs doivent fournir les fiches d’information sur les produits aux revendeurs au format électronique.</a:t>
            </a:r>
            <a:r>
              <a:rPr lang="fr-FR" sz="1600" dirty="0">
                <a:solidFill>
                  <a:srgbClr val="00B0F0"/>
                </a:solidFill>
                <a:latin typeface="Roboto"/>
                <a:ea typeface="Times New Roman"/>
                <a:cs typeface="Times New Roman"/>
              </a:rPr>
              <a:t> </a:t>
            </a:r>
            <a:r>
              <a:rPr lang="fr-FR" sz="1600" dirty="0">
                <a:solidFill>
                  <a:srgbClr val="000000"/>
                </a:solidFill>
                <a:latin typeface="Roboto"/>
                <a:ea typeface="Times New Roman"/>
                <a:cs typeface="Times New Roman"/>
              </a:rPr>
              <a:t>Les revendeurs peuvent également les demander au format papier.</a:t>
            </a:r>
          </a:p>
        </p:txBody>
      </p:sp>
      <p:sp>
        <p:nvSpPr>
          <p:cNvPr id="18" name="Textfeld 66"/>
          <p:cNvSpPr txBox="1"/>
          <p:nvPr>
            <p:custDataLst>
              <p:tags r:id="rId13"/>
            </p:custDataLst>
          </p:nvPr>
        </p:nvSpPr>
        <p:spPr>
          <a:xfrm>
            <a:off x="6698342" y="2734452"/>
            <a:ext cx="4148572" cy="1077218"/>
          </a:xfrm>
          <a:prstGeom prst="rect">
            <a:avLst/>
          </a:prstGeom>
          <a:noFill/>
          <a:ln>
            <a:noFill/>
          </a:ln>
        </p:spPr>
        <p:txBody>
          <a:bodyPr wrap="square" rtlCol="0">
            <a:spAutoFit/>
          </a:bodyPr>
          <a:lstStyle/>
          <a:p>
            <a:pPr algn="ctr">
              <a:spcAft>
                <a:spcPts val="0"/>
              </a:spcAft>
            </a:pPr>
            <a:r>
              <a:rPr lang="fr-FR" sz="1600" b="1" dirty="0">
                <a:solidFill>
                  <a:srgbClr val="000000"/>
                </a:solidFill>
                <a:latin typeface="Roboto"/>
                <a:ea typeface="Times New Roman"/>
                <a:cs typeface="Times New Roman"/>
              </a:rPr>
              <a:t>Les nouveaux produits doivent porter la nouvelle étiquette énergie dans les points de vente physiques et en ligne</a:t>
            </a:r>
          </a:p>
          <a:p>
            <a:pPr marL="914400">
              <a:spcAft>
                <a:spcPts val="0"/>
              </a:spcAft>
            </a:pPr>
            <a:r>
              <a:rPr lang="fr-FR" sz="1600" dirty="0">
                <a:latin typeface="Times New Roman"/>
                <a:ea typeface="Times New Roman"/>
              </a:rPr>
              <a:t> </a:t>
            </a:r>
          </a:p>
        </p:txBody>
      </p:sp>
      <p:sp>
        <p:nvSpPr>
          <p:cNvPr id="19" name="Textfeld 86"/>
          <p:cNvSpPr txBox="1"/>
          <p:nvPr>
            <p:custDataLst>
              <p:tags r:id="rId14"/>
            </p:custDataLst>
          </p:nvPr>
        </p:nvSpPr>
        <p:spPr>
          <a:xfrm>
            <a:off x="7550596" y="2239704"/>
            <a:ext cx="2215671" cy="338554"/>
          </a:xfrm>
          <a:prstGeom prst="rect">
            <a:avLst/>
          </a:prstGeom>
          <a:noFill/>
          <a:ln>
            <a:noFill/>
          </a:ln>
        </p:spPr>
        <p:txBody>
          <a:bodyPr wrap="none" rtlCol="0">
            <a:spAutoFit/>
          </a:bodyPr>
          <a:lstStyle/>
          <a:p>
            <a:pPr>
              <a:spcAft>
                <a:spcPts val="0"/>
              </a:spcAft>
            </a:pPr>
            <a:r>
              <a:rPr lang="fr-FR" sz="1600" dirty="0">
                <a:solidFill>
                  <a:srgbClr val="000000"/>
                </a:solidFill>
                <a:latin typeface="Roboto"/>
                <a:ea typeface="Times New Roman"/>
                <a:cs typeface="Times New Roman"/>
              </a:rPr>
              <a:t>À partir du 01/09/2021</a:t>
            </a:r>
          </a:p>
        </p:txBody>
      </p:sp>
    </p:spTree>
    <p:extLst>
      <p:ext uri="{BB962C8B-B14F-4D97-AF65-F5344CB8AC3E}">
        <p14:creationId xmlns:p14="http://schemas.microsoft.com/office/powerpoint/2010/main" val="297177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p:txBody>
          <a:bodyPr/>
          <a:lstStyle/>
          <a:p>
            <a:r>
              <a:rPr lang="fr-FR"/>
              <a:t>Autres éléments à prendre en compte</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a:xfrm>
            <a:off x="591126" y="1825625"/>
            <a:ext cx="10979757" cy="4351338"/>
          </a:xfrm>
        </p:spPr>
        <p:txBody>
          <a:bodyPr/>
          <a:lstStyle/>
          <a:p>
            <a:pPr lvl="0"/>
            <a:r>
              <a:rPr lang="fr-FR" dirty="0"/>
              <a:t>Les obligations générales concernant le placement de la nouvelle étiquette énergie sont les mêmes que pour l’ancienne étiquette. </a:t>
            </a:r>
          </a:p>
          <a:p>
            <a:pPr lvl="0"/>
            <a:r>
              <a:rPr lang="fr-FR" dirty="0"/>
              <a:t>Le remplacement des étiquettes doit se faire sous 14 jours ouvrés (seuls les jours de semaine sont comptabilisés, les samedis, dimanches et jours fériés ne sont pas comptabilisés). Les nouvelles étiquettes énergie ne doivent pas être affichées dans les points de vente physiques et en ligne avant le 01/03/2021.</a:t>
            </a:r>
          </a:p>
          <a:p>
            <a:pPr lvl="0"/>
            <a:r>
              <a:rPr lang="fr-FR" dirty="0"/>
              <a:t>L’échéance de remplacement est la même pour les points de vente physiques et en ligne. </a:t>
            </a:r>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3"/>
            </p:custDataLst>
          </p:nvPr>
        </p:nvSpPr>
        <p:spPr>
          <a:prstGeom prst="rect">
            <a:avLst/>
          </a:prstGeom>
        </p:spPr>
        <p:txBody>
          <a:bodyPr/>
          <a:lstStyle/>
          <a:p>
            <a:fld id="{03493DDB-4007-DA47-80CB-0ED21D6E3CF6}" type="slidenum">
              <a:rPr lang="de-DE" smtClean="0"/>
              <a:pPr/>
              <a:t>31</a:t>
            </a:fld>
            <a:endParaRPr lang="de-DE"/>
          </a:p>
        </p:txBody>
      </p:sp>
    </p:spTree>
    <p:extLst>
      <p:ext uri="{BB962C8B-B14F-4D97-AF65-F5344CB8AC3E}">
        <p14:creationId xmlns:p14="http://schemas.microsoft.com/office/powerpoint/2010/main" val="130634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p:txBody>
          <a:bodyPr/>
          <a:lstStyle/>
          <a:p>
            <a:r>
              <a:rPr lang="fr-FR"/>
              <a:t>Autres éléments à prendre en compte</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a:xfrm>
            <a:off x="591126" y="1825625"/>
            <a:ext cx="10979757" cy="4351338"/>
          </a:xfrm>
        </p:spPr>
        <p:txBody>
          <a:bodyPr/>
          <a:lstStyle/>
          <a:p>
            <a:pPr lvl="0"/>
            <a:r>
              <a:rPr lang="fr-FR" dirty="0"/>
              <a:t>Toute publicité visuelle d’un produit réétiqueté contenant sa nouvelle classe énergétique, sur catalogue ou en ligne par exemple, ne doit pas être rendue publique avant l’entrée en vigueur des nouveaux règlements (1</a:t>
            </a:r>
            <a:r>
              <a:rPr lang="fr-FR" baseline="30000" dirty="0"/>
              <a:t>er</a:t>
            </a:r>
            <a:r>
              <a:rPr lang="fr-FR" dirty="0"/>
              <a:t> mars 2021 ou 1</a:t>
            </a:r>
            <a:r>
              <a:rPr lang="fr-FR" baseline="30000" dirty="0"/>
              <a:t>er</a:t>
            </a:r>
            <a:r>
              <a:rPr lang="fr-FR" dirty="0"/>
              <a:t> septembre 2021 selon les produits). Les catalogues peuvent être préparés, mais ne peuvent pas être diffusés avant ces dates. </a:t>
            </a:r>
          </a:p>
          <a:p>
            <a:pPr lvl="0"/>
            <a:r>
              <a:rPr lang="fr-FR" dirty="0"/>
              <a:t>Les revendeurs n’ont pas besoin de modifier les emballages des unités déjà présentes dans leur stock. Les étiquettes des produits en stock n’ont pas besoin d’être remplacées. </a:t>
            </a:r>
          </a:p>
          <a:p>
            <a:pPr lvl="0"/>
            <a:r>
              <a:rPr lang="fr-FR" dirty="0"/>
              <a:t>Concernant les sources lumineuses, le distributeur doit recouvrir l’étiquette existante sur l’emballage ou attachée au produit avec un autocollant de la même taille portant la nouvelle étiquette, dans les 18 mois suivant le 1</a:t>
            </a:r>
            <a:r>
              <a:rPr lang="fr-FR" baseline="30000" dirty="0"/>
              <a:t>er</a:t>
            </a:r>
            <a:r>
              <a:rPr lang="fr-FR" dirty="0"/>
              <a:t> septembre 2021, soit avant le 28 février 2023.</a:t>
            </a:r>
          </a:p>
          <a:p>
            <a:pPr lvl="0"/>
            <a:r>
              <a:rPr lang="fr-FR" dirty="0"/>
              <a:t>Les distributeurs pourront aussi télécharger les informations sur l’étiquette énergie sur EPREL à partir de la date d’entrée en vigueur de la nouvelle étiquette.</a:t>
            </a:r>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3"/>
            </p:custDataLst>
          </p:nvPr>
        </p:nvSpPr>
        <p:spPr>
          <a:prstGeom prst="rect">
            <a:avLst/>
          </a:prstGeom>
        </p:spPr>
        <p:txBody>
          <a:bodyPr/>
          <a:lstStyle/>
          <a:p>
            <a:fld id="{03493DDB-4007-DA47-80CB-0ED21D6E3CF6}" type="slidenum">
              <a:rPr lang="de-DE" smtClean="0"/>
              <a:pPr/>
              <a:t>32</a:t>
            </a:fld>
            <a:endParaRPr lang="de-DE"/>
          </a:p>
        </p:txBody>
      </p:sp>
    </p:spTree>
    <p:extLst>
      <p:ext uri="{BB962C8B-B14F-4D97-AF65-F5344CB8AC3E}">
        <p14:creationId xmlns:p14="http://schemas.microsoft.com/office/powerpoint/2010/main" val="2342053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FR" b="1" dirty="0"/>
              <a:t>Base de données des produits de l’UE pour l’étiquetage énergétique</a:t>
            </a:r>
          </a:p>
        </p:txBody>
      </p:sp>
      <p:sp>
        <p:nvSpPr>
          <p:cNvPr id="3" name="Inhaltsplatzhalter 2"/>
          <p:cNvSpPr>
            <a:spLocks noGrp="1"/>
          </p:cNvSpPr>
          <p:nvPr>
            <p:ph idx="1"/>
            <p:custDataLst>
              <p:tags r:id="rId2"/>
            </p:custDataLst>
          </p:nvPr>
        </p:nvSpPr>
        <p:spPr>
          <a:xfrm>
            <a:off x="591126" y="1825625"/>
            <a:ext cx="10986107" cy="4351338"/>
          </a:xfrm>
        </p:spPr>
        <p:txBody>
          <a:bodyPr/>
          <a:lstStyle/>
          <a:p>
            <a:pPr marL="7938" indent="0">
              <a:buNone/>
            </a:pPr>
            <a:r>
              <a:rPr lang="fr-FR" b="1" dirty="0">
                <a:solidFill>
                  <a:srgbClr val="26AA5F"/>
                </a:solidFill>
              </a:rPr>
              <a:t>Qu’est-ce qu’EPREL ?</a:t>
            </a:r>
          </a:p>
          <a:p>
            <a:pPr lvl="0"/>
            <a:r>
              <a:rPr lang="fr-FR" dirty="0"/>
              <a:t>EPREL est la </a:t>
            </a:r>
            <a:r>
              <a:rPr lang="fr-FR" dirty="0">
                <a:hlinkClick r:id="rId5"/>
              </a:rPr>
              <a:t>base de données européenne des produits pour l’étiquetage énergétique</a:t>
            </a:r>
            <a:r>
              <a:rPr lang="fr-FR" dirty="0"/>
              <a:t>.</a:t>
            </a:r>
          </a:p>
          <a:p>
            <a:pPr lvl="0"/>
            <a:r>
              <a:rPr lang="fr-FR" dirty="0"/>
              <a:t>Elle fournit aux consommateurs des informations importantes sur l’efficacité énergétique des produits et optimise les activités de surveillance du marché et leur exécution.</a:t>
            </a:r>
          </a:p>
          <a:p>
            <a:pPr lvl="0"/>
            <a:r>
              <a:rPr lang="fr-FR" dirty="0"/>
              <a:t>Les fournisseurs ont l’obligation légale d’enregistrer leurs produits sur EPREL avant de les placer sur le marché de l’Union européenne. </a:t>
            </a:r>
          </a:p>
          <a:p>
            <a:pPr lvl="0"/>
            <a:r>
              <a:rPr lang="fr-FR" dirty="0"/>
              <a:t>La base de données fournit des informations supplémentaires sur les produits, qui ne sont pas présentes sur l’étiquette.</a:t>
            </a:r>
          </a:p>
          <a:p>
            <a:pPr lvl="0"/>
            <a:r>
              <a:rPr lang="fr-FR" dirty="0"/>
              <a:t>Les informations de la base de données de produits seront disponibles sur le site web de l’UE et via le QR code de l’étiquette. </a:t>
            </a:r>
          </a:p>
        </p:txBody>
      </p:sp>
      <p:sp>
        <p:nvSpPr>
          <p:cNvPr id="4" name="Foliennummernplatzhalter 3"/>
          <p:cNvSpPr>
            <a:spLocks noGrp="1"/>
          </p:cNvSpPr>
          <p:nvPr>
            <p:ph type="sldNum" sz="quarter" idx="12"/>
            <p:custDataLst>
              <p:tags r:id="rId3"/>
            </p:custDataLst>
          </p:nvPr>
        </p:nvSpPr>
        <p:spPr/>
        <p:txBody>
          <a:bodyPr/>
          <a:lstStyle/>
          <a:p>
            <a:fld id="{03493DDB-4007-DA47-80CB-0ED21D6E3CF6}" type="slidenum">
              <a:rPr lang="de-DE" smtClean="0"/>
              <a:pPr/>
              <a:t>33</a:t>
            </a:fld>
            <a:endParaRPr lang="de-DE"/>
          </a:p>
        </p:txBody>
      </p:sp>
    </p:spTree>
    <p:extLst>
      <p:ext uri="{BB962C8B-B14F-4D97-AF65-F5344CB8AC3E}">
        <p14:creationId xmlns:p14="http://schemas.microsoft.com/office/powerpoint/2010/main" val="114102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_2018\18.053_LABEL 2020\WP7_ Communication\T7.2_Dev project website\Input_EU_Website\Pictures\Stage\stage-services-phone-label-washing-machine.jpg"/>
          <p:cNvPicPr>
            <a:picLocks noChangeAspect="1" noChangeArrowheads="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bwMode="auto">
          <a:xfrm>
            <a:off x="591127" y="424808"/>
            <a:ext cx="10947728" cy="533997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70DF1AAF-7F0B-1A46-BB96-EDAA17BB7BDF}"/>
              </a:ext>
            </a:extLst>
          </p:cNvPr>
          <p:cNvSpPr>
            <a:spLocks noGrp="1"/>
          </p:cNvSpPr>
          <p:nvPr>
            <p:ph type="title"/>
            <p:custDataLst>
              <p:tags r:id="rId2"/>
            </p:custDataLst>
          </p:nvPr>
        </p:nvSpPr>
        <p:spPr>
          <a:xfrm>
            <a:off x="591127" y="4325372"/>
            <a:ext cx="6593444" cy="719703"/>
          </a:xfrm>
        </p:spPr>
        <p:txBody>
          <a:bodyPr/>
          <a:lstStyle/>
          <a:p>
            <a:r>
              <a:rPr lang="fr-FR" sz="3100" b="1" dirty="0"/>
              <a:t>Outils du projet LABEL 2020</a:t>
            </a:r>
          </a:p>
        </p:txBody>
      </p:sp>
      <p:sp>
        <p:nvSpPr>
          <p:cNvPr id="9" name="Textplatzhalter 8">
            <a:extLst>
              <a:ext uri="{FF2B5EF4-FFF2-40B4-BE49-F238E27FC236}">
                <a16:creationId xmlns:a16="http://schemas.microsoft.com/office/drawing/2014/main" id="{9ED77BCF-46C6-1743-9E92-264B822BF896}"/>
              </a:ext>
            </a:extLst>
          </p:cNvPr>
          <p:cNvSpPr>
            <a:spLocks noGrp="1"/>
          </p:cNvSpPr>
          <p:nvPr>
            <p:ph type="body" sz="quarter" idx="11"/>
            <p:custDataLst>
              <p:tags r:id="rId3"/>
            </p:custDataLst>
          </p:nvPr>
        </p:nvSpPr>
        <p:spPr>
          <a:xfrm>
            <a:off x="591098" y="5045075"/>
            <a:ext cx="7349743" cy="719703"/>
          </a:xfrm>
        </p:spPr>
        <p:txBody>
          <a:bodyPr/>
          <a:lstStyle/>
          <a:p>
            <a:r>
              <a:rPr lang="fr-FR" sz="3100" b="1" dirty="0"/>
              <a:t>Service web, formation, outils</a:t>
            </a:r>
          </a:p>
        </p:txBody>
      </p:sp>
      <p:sp>
        <p:nvSpPr>
          <p:cNvPr id="5" name="Foliennummernplatzhalter 4">
            <a:extLst>
              <a:ext uri="{FF2B5EF4-FFF2-40B4-BE49-F238E27FC236}">
                <a16:creationId xmlns:a16="http://schemas.microsoft.com/office/drawing/2014/main" id="{8E0BC9DD-25B7-844A-9837-A23BDCE4759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34</a:t>
            </a:fld>
            <a:endParaRPr lang="de-DE"/>
          </a:p>
        </p:txBody>
      </p:sp>
    </p:spTree>
    <p:extLst>
      <p:ext uri="{BB962C8B-B14F-4D97-AF65-F5344CB8AC3E}">
        <p14:creationId xmlns:p14="http://schemas.microsoft.com/office/powerpoint/2010/main" val="1727397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9564B9-8508-994E-92EF-886C10446A04}"/>
              </a:ext>
            </a:extLst>
          </p:cNvPr>
          <p:cNvSpPr>
            <a:spLocks noGrp="1"/>
          </p:cNvSpPr>
          <p:nvPr>
            <p:ph type="title"/>
            <p:custDataLst>
              <p:tags r:id="rId1"/>
            </p:custDataLst>
          </p:nvPr>
        </p:nvSpPr>
        <p:spPr>
          <a:xfrm>
            <a:off x="356839" y="539016"/>
            <a:ext cx="11519209" cy="734200"/>
          </a:xfrm>
        </p:spPr>
        <p:txBody>
          <a:bodyPr/>
          <a:lstStyle/>
          <a:p>
            <a:r>
              <a:rPr lang="fr-FR"/>
              <a:t>Outils de Label 2020 déjà disponibles</a:t>
            </a:r>
            <a:br>
              <a:rPr lang="fr-FR"/>
            </a:br>
            <a:endParaRPr lang="fr-FR"/>
          </a:p>
        </p:txBody>
      </p:sp>
      <p:pic>
        <p:nvPicPr>
          <p:cNvPr id="1026" name="Picture 2"/>
          <p:cNvPicPr>
            <a:picLocks noChangeAspect="1" noChangeArrowheads="1"/>
          </p:cNvPicPr>
          <p:nvPr>
            <p:custDataLst>
              <p:tags r:id="rId2"/>
            </p:custDataLst>
          </p:nvPr>
        </p:nvPicPr>
        <p:blipFill>
          <a:blip r:embed="rId7" cstate="screen">
            <a:extLst>
              <a:ext uri="{28A0092B-C50C-407E-A947-70E740481C1C}">
                <a14:useLocalDpi xmlns:a14="http://schemas.microsoft.com/office/drawing/2010/main"/>
              </a:ext>
            </a:extLst>
          </a:blip>
          <a:srcRect/>
          <a:stretch/>
        </p:blipFill>
        <p:spPr bwMode="auto">
          <a:xfrm>
            <a:off x="1432990" y="2861977"/>
            <a:ext cx="6208185" cy="3228256"/>
          </a:xfrm>
          <a:prstGeom prst="rect">
            <a:avLst/>
          </a:prstGeom>
          <a:noFill/>
          <a:ln w="9525">
            <a:solidFill>
              <a:srgbClr val="26AA5F"/>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feld 1"/>
          <p:cNvSpPr txBox="1"/>
          <p:nvPr>
            <p:custDataLst>
              <p:tags r:id="rId3"/>
            </p:custDataLst>
          </p:nvPr>
        </p:nvSpPr>
        <p:spPr>
          <a:xfrm>
            <a:off x="8166270" y="3711202"/>
            <a:ext cx="3384046" cy="830997"/>
          </a:xfrm>
          <a:prstGeom prst="rect">
            <a:avLst/>
          </a:prstGeom>
          <a:solidFill>
            <a:schemeClr val="bg1"/>
          </a:solidFill>
        </p:spPr>
        <p:txBody>
          <a:bodyPr wrap="square" rtlCol="0">
            <a:spAutoFit/>
          </a:bodyPr>
          <a:lstStyle/>
          <a:p>
            <a:r>
              <a:rPr lang="fr-FR" sz="2400" dirty="0">
                <a:solidFill>
                  <a:schemeClr val="bg1"/>
                </a:solidFill>
                <a:hlinkClick r:id="rId8"/>
              </a:rPr>
              <a:t>https://fr.label2020.eu</a:t>
            </a:r>
            <a:endParaRPr lang="fr-FR" sz="2400" dirty="0">
              <a:solidFill>
                <a:schemeClr val="bg1"/>
              </a:solidFill>
            </a:endParaRPr>
          </a:p>
          <a:p>
            <a:endParaRPr lang="fr-FR" sz="2400" dirty="0">
              <a:solidFill>
                <a:schemeClr val="bg1"/>
              </a:solidFill>
            </a:endParaRPr>
          </a:p>
        </p:txBody>
      </p:sp>
      <p:sp>
        <p:nvSpPr>
          <p:cNvPr id="3" name="Textfeld 2"/>
          <p:cNvSpPr txBox="1"/>
          <p:nvPr>
            <p:custDataLst>
              <p:tags r:id="rId4"/>
            </p:custDataLst>
          </p:nvPr>
        </p:nvSpPr>
        <p:spPr>
          <a:xfrm>
            <a:off x="356839" y="1469985"/>
            <a:ext cx="11519209" cy="430887"/>
          </a:xfrm>
          <a:prstGeom prst="rect">
            <a:avLst/>
          </a:prstGeom>
          <a:noFill/>
        </p:spPr>
        <p:txBody>
          <a:bodyPr wrap="square" rtlCol="0">
            <a:spAutoFit/>
          </a:bodyPr>
          <a:lstStyle/>
          <a:p>
            <a:r>
              <a:rPr lang="fr-FR" sz="2200" cap="all" dirty="0">
                <a:latin typeface="Roboto Light"/>
              </a:rPr>
              <a:t>Site web : service d’information des consommateurs et distributeurs</a:t>
            </a:r>
          </a:p>
        </p:txBody>
      </p:sp>
      <p:sp>
        <p:nvSpPr>
          <p:cNvPr id="5" name="Foliennummernplatzhalter 4"/>
          <p:cNvSpPr>
            <a:spLocks noGrp="1"/>
          </p:cNvSpPr>
          <p:nvPr>
            <p:ph type="sldNum" sz="quarter" idx="12"/>
            <p:custDataLst>
              <p:tags r:id="rId5"/>
            </p:custDataLst>
          </p:nvPr>
        </p:nvSpPr>
        <p:spPr/>
        <p:txBody>
          <a:bodyPr/>
          <a:lstStyle/>
          <a:p>
            <a:fld id="{03493DDB-4007-DA47-80CB-0ED21D6E3CF6}" type="slidenum">
              <a:rPr lang="de-DE" smtClean="0"/>
              <a:pPr/>
              <a:t>35</a:t>
            </a:fld>
            <a:endParaRPr lang="de-DE"/>
          </a:p>
        </p:txBody>
      </p:sp>
    </p:spTree>
    <p:extLst>
      <p:ext uri="{BB962C8B-B14F-4D97-AF65-F5344CB8AC3E}">
        <p14:creationId xmlns:p14="http://schemas.microsoft.com/office/powerpoint/2010/main" val="1201710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1"/>
            </p:custDataLst>
          </p:nvPr>
        </p:nvSpPr>
        <p:spPr>
          <a:xfrm>
            <a:off x="590400" y="539015"/>
            <a:ext cx="10980484" cy="618453"/>
          </a:xfrm>
        </p:spPr>
        <p:txBody>
          <a:bodyPr/>
          <a:lstStyle/>
          <a:p>
            <a:r>
              <a:rPr lang="fr-FR"/>
              <a:t>Outils de Label 2020 déjà disponibles</a:t>
            </a:r>
            <a:br>
              <a:rPr lang="fr-FR"/>
            </a:br>
            <a:endParaRPr lang="fr-FR"/>
          </a:p>
        </p:txBody>
      </p:sp>
      <p:pic>
        <p:nvPicPr>
          <p:cNvPr id="7170" name="Picture 2"/>
          <p:cNvPicPr>
            <a:picLocks noChangeAspect="1" noChangeArrowheads="1"/>
          </p:cNvPicPr>
          <p:nvPr>
            <p:custDataLst>
              <p:tags r:id="rId2"/>
            </p:custDataLst>
          </p:nvPr>
        </p:nvPicPr>
        <p:blipFill>
          <a:blip r:embed="rId9" cstate="screen">
            <a:extLst>
              <a:ext uri="{28A0092B-C50C-407E-A947-70E740481C1C}">
                <a14:useLocalDpi xmlns:a14="http://schemas.microsoft.com/office/drawing/2010/main"/>
              </a:ext>
            </a:extLst>
          </a:blip>
          <a:srcRect/>
          <a:stretch/>
        </p:blipFill>
        <p:spPr bwMode="auto">
          <a:xfrm>
            <a:off x="932061" y="2190608"/>
            <a:ext cx="4697472" cy="244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custDataLst>
              <p:tags r:id="rId3"/>
            </p:custDataLst>
          </p:nvPr>
        </p:nvSpPr>
        <p:spPr>
          <a:xfrm>
            <a:off x="590400" y="5167181"/>
            <a:ext cx="5505600" cy="707886"/>
          </a:xfrm>
          <a:prstGeom prst="rect">
            <a:avLst/>
          </a:prstGeom>
          <a:solidFill>
            <a:schemeClr val="bg1"/>
          </a:solidFill>
        </p:spPr>
        <p:txBody>
          <a:bodyPr wrap="square" rtlCol="0">
            <a:spAutoFit/>
          </a:bodyPr>
          <a:lstStyle/>
          <a:p>
            <a:pPr marL="342900" indent="-342900">
              <a:buClr>
                <a:schemeClr val="tx1"/>
              </a:buClr>
              <a:buSzPct val="120000"/>
              <a:buFont typeface="Calibri" panose="020F0502020204030204" pitchFamily="34" charset="0"/>
              <a:buChar char="∞"/>
            </a:pPr>
            <a:r>
              <a:rPr lang="fr-FR" sz="2000" dirty="0">
                <a:solidFill>
                  <a:schemeClr val="accent4">
                    <a:lumMod val="40000"/>
                    <a:lumOff val="60000"/>
                  </a:schemeClr>
                </a:solidFill>
                <a:hlinkClick r:id="rId10"/>
              </a:rPr>
              <a:t>https://fr.label2020.eu/informations/detaillants-et-fournisseurs/foire-aux-questions/</a:t>
            </a:r>
            <a:endParaRPr lang="fr-FR" sz="2000" dirty="0">
              <a:solidFill>
                <a:schemeClr val="accent4">
                  <a:lumMod val="40000"/>
                  <a:lumOff val="60000"/>
                </a:schemeClr>
              </a:solidFill>
              <a:hlinkClick r:id="rId11"/>
            </a:endParaRPr>
          </a:p>
        </p:txBody>
      </p:sp>
      <p:pic>
        <p:nvPicPr>
          <p:cNvPr id="6" name="Picture 2"/>
          <p:cNvPicPr>
            <a:picLocks noChangeAspect="1" noChangeArrowheads="1"/>
          </p:cNvPicPr>
          <p:nvPr>
            <p:custDataLst>
              <p:tags r:id="rId4"/>
            </p:custDataLst>
          </p:nvPr>
        </p:nvPicPr>
        <p:blipFill>
          <a:blip r:embed="rId12" cstate="screen">
            <a:extLst>
              <a:ext uri="{28A0092B-C50C-407E-A947-70E740481C1C}">
                <a14:useLocalDpi xmlns:a14="http://schemas.microsoft.com/office/drawing/2010/main"/>
              </a:ext>
            </a:extLst>
          </a:blip>
          <a:srcRect/>
          <a:stretch/>
        </p:blipFill>
        <p:spPr bwMode="auto">
          <a:xfrm>
            <a:off x="8244542" y="1477781"/>
            <a:ext cx="2354500" cy="3315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feld 1"/>
          <p:cNvSpPr txBox="1"/>
          <p:nvPr>
            <p:custDataLst>
              <p:tags r:id="rId5"/>
            </p:custDataLst>
          </p:nvPr>
        </p:nvSpPr>
        <p:spPr>
          <a:xfrm>
            <a:off x="590400" y="1469985"/>
            <a:ext cx="8831392" cy="430887"/>
          </a:xfrm>
          <a:prstGeom prst="rect">
            <a:avLst/>
          </a:prstGeom>
          <a:noFill/>
        </p:spPr>
        <p:txBody>
          <a:bodyPr wrap="square" rtlCol="0">
            <a:spAutoFit/>
          </a:bodyPr>
          <a:lstStyle/>
          <a:p>
            <a:r>
              <a:rPr lang="fr-FR" sz="2200" cap="all">
                <a:latin typeface="Roboto Light"/>
                <a:ea typeface="Times New Roman"/>
                <a:cs typeface="Times New Roman"/>
              </a:rPr>
              <a:t>FAQ</a:t>
            </a:r>
            <a:r>
              <a:rPr lang="fr-FR" sz="2200">
                <a:latin typeface="Roboto Light"/>
                <a:ea typeface="Times New Roman"/>
                <a:cs typeface="Times New Roman"/>
              </a:rPr>
              <a:t> ET DIRECTIVES POUR LES DISTRIBUTEURS</a:t>
            </a:r>
          </a:p>
        </p:txBody>
      </p:sp>
      <p:sp>
        <p:nvSpPr>
          <p:cNvPr id="3" name="Foliennummernplatzhalter 2"/>
          <p:cNvSpPr>
            <a:spLocks noGrp="1"/>
          </p:cNvSpPr>
          <p:nvPr>
            <p:ph type="sldNum" sz="quarter" idx="12"/>
            <p:custDataLst>
              <p:tags r:id="rId6"/>
            </p:custDataLst>
          </p:nvPr>
        </p:nvSpPr>
        <p:spPr/>
        <p:txBody>
          <a:bodyPr/>
          <a:lstStyle/>
          <a:p>
            <a:fld id="{03493DDB-4007-DA47-80CB-0ED21D6E3CF6}" type="slidenum">
              <a:rPr lang="de-DE" smtClean="0"/>
              <a:pPr/>
              <a:t>36</a:t>
            </a:fld>
            <a:endParaRPr lang="de-DE"/>
          </a:p>
        </p:txBody>
      </p:sp>
      <p:sp>
        <p:nvSpPr>
          <p:cNvPr id="8" name="Textfeld 7"/>
          <p:cNvSpPr txBox="1"/>
          <p:nvPr>
            <p:custDataLst>
              <p:tags r:id="rId7"/>
            </p:custDataLst>
          </p:nvPr>
        </p:nvSpPr>
        <p:spPr>
          <a:xfrm>
            <a:off x="6779470" y="5167181"/>
            <a:ext cx="4883612" cy="707886"/>
          </a:xfrm>
          <a:prstGeom prst="rect">
            <a:avLst/>
          </a:prstGeom>
          <a:solidFill>
            <a:schemeClr val="bg1"/>
          </a:solidFill>
        </p:spPr>
        <p:txBody>
          <a:bodyPr wrap="square" rtlCol="0">
            <a:spAutoFit/>
          </a:bodyPr>
          <a:lstStyle/>
          <a:p>
            <a:pPr marL="342900" indent="-342900">
              <a:buClr>
                <a:schemeClr val="tx1"/>
              </a:buClr>
              <a:buSzPct val="120000"/>
              <a:buFont typeface="Calibri" panose="020F0502020204030204" pitchFamily="34" charset="0"/>
              <a:buChar char="∞"/>
            </a:pPr>
            <a:r>
              <a:rPr lang="fr-FR" sz="2000" dirty="0">
                <a:solidFill>
                  <a:srgbClr val="0070C0"/>
                </a:solidFill>
                <a:hlinkClick r:id="rId13"/>
              </a:rPr>
              <a:t>https://fr.label2020.eu/fileadmin/fr/label-guide-retailer-FR.pdf</a:t>
            </a:r>
            <a:endParaRPr lang="fr-FR" sz="2000" dirty="0">
              <a:solidFill>
                <a:srgbClr val="0070C0"/>
              </a:solidFill>
            </a:endParaRPr>
          </a:p>
        </p:txBody>
      </p:sp>
    </p:spTree>
    <p:extLst>
      <p:ext uri="{BB962C8B-B14F-4D97-AF65-F5344CB8AC3E}">
        <p14:creationId xmlns:p14="http://schemas.microsoft.com/office/powerpoint/2010/main" val="1483780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1"/>
            </p:custDataLst>
          </p:nvPr>
        </p:nvSpPr>
        <p:spPr>
          <a:xfrm>
            <a:off x="590400" y="539016"/>
            <a:ext cx="10980484" cy="734200"/>
          </a:xfrm>
        </p:spPr>
        <p:txBody>
          <a:bodyPr/>
          <a:lstStyle/>
          <a:p>
            <a:r>
              <a:rPr lang="fr-FR" dirty="0"/>
              <a:t>Outils de Label2020/ademe</a:t>
            </a:r>
            <a:br>
              <a:rPr lang="fr-FR" dirty="0"/>
            </a:br>
            <a:endParaRPr lang="fr-FR" dirty="0"/>
          </a:p>
        </p:txBody>
      </p:sp>
      <p:sp>
        <p:nvSpPr>
          <p:cNvPr id="5" name="Inhaltsplatzhalter 1">
            <a:extLst>
              <a:ext uri="{FF2B5EF4-FFF2-40B4-BE49-F238E27FC236}">
                <a16:creationId xmlns:a16="http://schemas.microsoft.com/office/drawing/2014/main" id="{0368B25F-C478-8448-9363-438F41003C5F}"/>
              </a:ext>
            </a:extLst>
          </p:cNvPr>
          <p:cNvSpPr>
            <a:spLocks noGrp="1"/>
          </p:cNvSpPr>
          <p:nvPr>
            <p:ph sz="quarter" idx="4"/>
            <p:custDataLst>
              <p:tags r:id="rId2"/>
            </p:custDataLst>
          </p:nvPr>
        </p:nvSpPr>
        <p:spPr>
          <a:xfrm>
            <a:off x="1199725" y="2474565"/>
            <a:ext cx="4578628" cy="3090863"/>
          </a:xfrm>
        </p:spPr>
        <p:txBody>
          <a:bodyPr/>
          <a:lstStyle/>
          <a:p>
            <a:r>
              <a:rPr lang="fr-FR" dirty="0"/>
              <a:t>Documents de formation</a:t>
            </a:r>
          </a:p>
          <a:p>
            <a:r>
              <a:rPr lang="fr-FR" dirty="0"/>
              <a:t>E-learning </a:t>
            </a:r>
          </a:p>
          <a:p>
            <a:r>
              <a:rPr lang="fr-FR" dirty="0"/>
              <a:t>Fiches d’information</a:t>
            </a:r>
          </a:p>
          <a:p>
            <a:r>
              <a:rPr lang="fr-FR" dirty="0"/>
              <a:t>brochures</a:t>
            </a:r>
          </a:p>
          <a:p>
            <a:r>
              <a:rPr lang="fr-FR" dirty="0"/>
              <a:t>Outil mobile d’information</a:t>
            </a:r>
          </a:p>
          <a:p>
            <a:r>
              <a:rPr lang="fr-FR" dirty="0"/>
              <a:t>Infographie ADEME </a:t>
            </a:r>
            <a:r>
              <a:rPr lang="fr-FR" dirty="0">
                <a:hlinkClick r:id="rId7"/>
              </a:rPr>
              <a:t>infographie-revision-etiquette-energie.pdf</a:t>
            </a:r>
            <a:endParaRPr lang="fr-FR" dirty="0"/>
          </a:p>
          <a:p>
            <a:pPr marL="7938" indent="0">
              <a:buNone/>
            </a:pPr>
            <a:endParaRPr lang="fr-FR" dirty="0"/>
          </a:p>
          <a:p>
            <a:endParaRPr lang="fr-FR" dirty="0"/>
          </a:p>
        </p:txBody>
      </p:sp>
      <p:pic>
        <p:nvPicPr>
          <p:cNvPr id="3074" name="Picture 2" descr="Y:\_2018\18.053_LABEL 2020\WP7_ Communication\T7.2_Dev project website\Input_EU_Website\Pictures\Stage\stage-services-phone-label-washing-machine.jpg"/>
          <p:cNvPicPr>
            <a:picLocks noChangeAspect="1" noChangeArrowheads="1"/>
          </p:cNvPicPr>
          <p:nvPr>
            <p:custDataLst>
              <p:tags r:id="rId3"/>
            </p:custDataLst>
          </p:nvPr>
        </p:nvPicPr>
        <p:blipFill rotWithShape="1">
          <a:blip r:embed="rId8" cstate="screen">
            <a:extLst>
              <a:ext uri="{28A0092B-C50C-407E-A947-70E740481C1C}">
                <a14:useLocalDpi xmlns:a14="http://schemas.microsoft.com/office/drawing/2010/main"/>
              </a:ext>
            </a:extLst>
          </a:blip>
          <a:srcRect/>
          <a:stretch/>
        </p:blipFill>
        <p:spPr bwMode="auto">
          <a:xfrm>
            <a:off x="6677855" y="1734881"/>
            <a:ext cx="3643087" cy="4093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custDataLst>
              <p:tags r:id="rId4"/>
            </p:custDataLst>
          </p:nvPr>
        </p:nvSpPr>
        <p:spPr>
          <a:xfrm>
            <a:off x="590400" y="1418419"/>
            <a:ext cx="7164729" cy="430887"/>
          </a:xfrm>
          <a:prstGeom prst="rect">
            <a:avLst/>
          </a:prstGeom>
          <a:noFill/>
        </p:spPr>
        <p:txBody>
          <a:bodyPr wrap="square" rtlCol="0">
            <a:spAutoFit/>
          </a:bodyPr>
          <a:lstStyle/>
          <a:p>
            <a:r>
              <a:rPr lang="fr-FR" sz="2200" cap="all" dirty="0">
                <a:latin typeface="Roboto Light"/>
              </a:rPr>
              <a:t>DISPONIBLES FIN 2020</a:t>
            </a:r>
          </a:p>
        </p:txBody>
      </p:sp>
      <p:sp>
        <p:nvSpPr>
          <p:cNvPr id="3" name="Foliennummernplatzhalter 2"/>
          <p:cNvSpPr>
            <a:spLocks noGrp="1"/>
          </p:cNvSpPr>
          <p:nvPr>
            <p:ph type="sldNum" sz="quarter" idx="12"/>
            <p:custDataLst>
              <p:tags r:id="rId5"/>
            </p:custDataLst>
          </p:nvPr>
        </p:nvSpPr>
        <p:spPr/>
        <p:txBody>
          <a:bodyPr/>
          <a:lstStyle/>
          <a:p>
            <a:fld id="{03493DDB-4007-DA47-80CB-0ED21D6E3CF6}" type="slidenum">
              <a:rPr lang="de-DE" smtClean="0"/>
              <a:pPr/>
              <a:t>37</a:t>
            </a:fld>
            <a:endParaRPr lang="de-DE"/>
          </a:p>
        </p:txBody>
      </p:sp>
    </p:spTree>
    <p:extLst>
      <p:ext uri="{BB962C8B-B14F-4D97-AF65-F5344CB8AC3E}">
        <p14:creationId xmlns:p14="http://schemas.microsoft.com/office/powerpoint/2010/main" val="2060277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_2018\18.053_LABEL 2020\WP7_ Communication\T7.2_Dev project website\Input_EU_Website\Pictures\Stage\stage-services-phone-label-washing-machine.jpg"/>
          <p:cNvPicPr>
            <a:picLocks noChangeAspect="1" noChangeArrowheads="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bwMode="auto">
          <a:xfrm>
            <a:off x="591127" y="424808"/>
            <a:ext cx="10947728" cy="533997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70DF1AAF-7F0B-1A46-BB96-EDAA17BB7BDF}"/>
              </a:ext>
            </a:extLst>
          </p:cNvPr>
          <p:cNvSpPr>
            <a:spLocks noGrp="1"/>
          </p:cNvSpPr>
          <p:nvPr>
            <p:ph type="title"/>
            <p:custDataLst>
              <p:tags r:id="rId2"/>
            </p:custDataLst>
          </p:nvPr>
        </p:nvSpPr>
        <p:spPr>
          <a:xfrm>
            <a:off x="591127" y="4325372"/>
            <a:ext cx="6593444" cy="719703"/>
          </a:xfrm>
        </p:spPr>
        <p:txBody>
          <a:bodyPr/>
          <a:lstStyle/>
          <a:p>
            <a:r>
              <a:rPr lang="fr-FR" b="1" dirty="0"/>
              <a:t>LE PROJET</a:t>
            </a:r>
          </a:p>
        </p:txBody>
      </p:sp>
      <p:sp>
        <p:nvSpPr>
          <p:cNvPr id="9" name="Textplatzhalter 8">
            <a:extLst>
              <a:ext uri="{FF2B5EF4-FFF2-40B4-BE49-F238E27FC236}">
                <a16:creationId xmlns:a16="http://schemas.microsoft.com/office/drawing/2014/main" id="{9ED77BCF-46C6-1743-9E92-264B822BF896}"/>
              </a:ext>
            </a:extLst>
          </p:cNvPr>
          <p:cNvSpPr>
            <a:spLocks noGrp="1"/>
          </p:cNvSpPr>
          <p:nvPr>
            <p:ph type="body" sz="quarter" idx="11"/>
            <p:custDataLst>
              <p:tags r:id="rId3"/>
            </p:custDataLst>
          </p:nvPr>
        </p:nvSpPr>
        <p:spPr>
          <a:xfrm>
            <a:off x="591098" y="5045075"/>
            <a:ext cx="7349743" cy="719703"/>
          </a:xfrm>
        </p:spPr>
        <p:txBody>
          <a:bodyPr/>
          <a:lstStyle/>
          <a:p>
            <a:r>
              <a:rPr lang="fr-FR" b="1" dirty="0"/>
              <a:t>LABEL 2020</a:t>
            </a:r>
          </a:p>
        </p:txBody>
      </p:sp>
      <p:sp>
        <p:nvSpPr>
          <p:cNvPr id="5" name="Foliennummernplatzhalter 4">
            <a:extLst>
              <a:ext uri="{FF2B5EF4-FFF2-40B4-BE49-F238E27FC236}">
                <a16:creationId xmlns:a16="http://schemas.microsoft.com/office/drawing/2014/main" id="{8E0BC9DD-25B7-844A-9837-A23BDCE4759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38</a:t>
            </a:fld>
            <a:endParaRPr lang="de-DE"/>
          </a:p>
        </p:txBody>
      </p:sp>
    </p:spTree>
    <p:extLst>
      <p:ext uri="{BB962C8B-B14F-4D97-AF65-F5344CB8AC3E}">
        <p14:creationId xmlns:p14="http://schemas.microsoft.com/office/powerpoint/2010/main" val="855250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368B25F-C478-8448-9363-438F41003C5F}"/>
              </a:ext>
            </a:extLst>
          </p:cNvPr>
          <p:cNvSpPr>
            <a:spLocks noGrp="1"/>
          </p:cNvSpPr>
          <p:nvPr>
            <p:ph sz="quarter" idx="4"/>
            <p:custDataLst>
              <p:tags r:id="rId1"/>
            </p:custDataLst>
          </p:nvPr>
        </p:nvSpPr>
        <p:spPr>
          <a:xfrm>
            <a:off x="716162" y="2285999"/>
            <a:ext cx="5998963" cy="3090863"/>
          </a:xfrm>
        </p:spPr>
        <p:txBody>
          <a:bodyPr/>
          <a:lstStyle/>
          <a:p>
            <a:pPr marL="7938" indent="0">
              <a:buNone/>
            </a:pPr>
            <a:r>
              <a:rPr lang="fr-FR" sz="2200" b="1" dirty="0">
                <a:solidFill>
                  <a:srgbClr val="26AA5F"/>
                </a:solidFill>
              </a:rPr>
              <a:t>Outils et services mis à la disposition des : </a:t>
            </a:r>
          </a:p>
          <a:p>
            <a:r>
              <a:rPr lang="fr-FR" dirty="0"/>
              <a:t>Consommateurs et acheteurs professionnels</a:t>
            </a:r>
          </a:p>
          <a:p>
            <a:r>
              <a:rPr lang="fr-FR" dirty="0"/>
              <a:t>Distributeurs</a:t>
            </a:r>
          </a:p>
          <a:p>
            <a:r>
              <a:rPr lang="fr-FR" dirty="0"/>
              <a:t>Fournisseurs (fabricants/importateurs)</a:t>
            </a:r>
          </a:p>
          <a:p>
            <a:r>
              <a:rPr lang="fr-FR" dirty="0"/>
              <a:t>Décideurs politiques/secteur public</a:t>
            </a:r>
          </a:p>
          <a:p>
            <a:r>
              <a:rPr lang="fr-FR" dirty="0"/>
              <a:t>Autorités de surveillance du marché et acteurs clés au niveau de l’UE</a:t>
            </a:r>
          </a:p>
          <a:p>
            <a:r>
              <a:rPr lang="fr-FR" dirty="0"/>
              <a:t>Médias</a:t>
            </a:r>
          </a:p>
        </p:txBody>
      </p:sp>
      <p:sp>
        <p:nvSpPr>
          <p:cNvPr id="4" name="Titel 3">
            <a:extLst>
              <a:ext uri="{FF2B5EF4-FFF2-40B4-BE49-F238E27FC236}">
                <a16:creationId xmlns:a16="http://schemas.microsoft.com/office/drawing/2014/main" id="{E29564B9-8508-994E-92EF-886C10446A04}"/>
              </a:ext>
            </a:extLst>
          </p:cNvPr>
          <p:cNvSpPr>
            <a:spLocks noGrp="1"/>
          </p:cNvSpPr>
          <p:nvPr>
            <p:ph type="title"/>
            <p:custDataLst>
              <p:tags r:id="rId2"/>
            </p:custDataLst>
          </p:nvPr>
        </p:nvSpPr>
        <p:spPr>
          <a:xfrm>
            <a:off x="712320" y="539015"/>
            <a:ext cx="10980484" cy="1151673"/>
          </a:xfrm>
        </p:spPr>
        <p:txBody>
          <a:bodyPr/>
          <a:lstStyle/>
          <a:p>
            <a:r>
              <a:rPr lang="fr-FR" dirty="0"/>
              <a:t>Label 2020 : mission et groupes cibles</a:t>
            </a:r>
          </a:p>
        </p:txBody>
      </p:sp>
      <p:sp>
        <p:nvSpPr>
          <p:cNvPr id="3" name="Rechteck 2"/>
          <p:cNvSpPr/>
          <p:nvPr>
            <p:custDataLst>
              <p:tags r:id="rId3"/>
            </p:custDataLst>
          </p:nvPr>
        </p:nvSpPr>
        <p:spPr>
          <a:xfrm>
            <a:off x="716162" y="1288462"/>
            <a:ext cx="11361538" cy="707886"/>
          </a:xfrm>
          <a:prstGeom prst="rect">
            <a:avLst/>
          </a:prstGeom>
        </p:spPr>
        <p:txBody>
          <a:bodyPr wrap="square">
            <a:spAutoFit/>
          </a:bodyPr>
          <a:lstStyle/>
          <a:p>
            <a:r>
              <a:rPr lang="fr-FR" sz="2000" cap="all" dirty="0">
                <a:latin typeface="Roboto Light"/>
              </a:rPr>
              <a:t>Accompagnement de la mise en place de la nouvelle étiquette ÉNERGIE pour stimuler l’offre et la demande de produits économes en énergie</a:t>
            </a:r>
          </a:p>
        </p:txBody>
      </p:sp>
      <p:sp>
        <p:nvSpPr>
          <p:cNvPr id="5" name="Foliennummernplatzhalter 4"/>
          <p:cNvSpPr>
            <a:spLocks noGrp="1"/>
          </p:cNvSpPr>
          <p:nvPr>
            <p:ph type="sldNum" sz="quarter" idx="12"/>
            <p:custDataLst>
              <p:tags r:id="rId4"/>
            </p:custDataLst>
          </p:nvPr>
        </p:nvSpPr>
        <p:spPr/>
        <p:txBody>
          <a:bodyPr/>
          <a:lstStyle/>
          <a:p>
            <a:fld id="{03493DDB-4007-DA47-80CB-0ED21D6E3CF6}" type="slidenum">
              <a:rPr lang="de-DE" smtClean="0"/>
              <a:pPr/>
              <a:t>39</a:t>
            </a:fld>
            <a:endParaRPr lang="de-DE"/>
          </a:p>
        </p:txBody>
      </p:sp>
      <p:pic>
        <p:nvPicPr>
          <p:cNvPr id="6" name="Grafik 5"/>
          <p:cNvPicPr>
            <a:picLocks noChangeAspect="1"/>
          </p:cNvPicPr>
          <p:nvPr>
            <p:custDataLst>
              <p:tags r:id="rId5"/>
            </p:custDataLst>
          </p:nvPr>
        </p:nvPicPr>
        <p:blipFill>
          <a:blip r:embed="rId7"/>
          <a:srcRect/>
          <a:stretch/>
        </p:blipFill>
        <p:spPr>
          <a:xfrm>
            <a:off x="6715125" y="2511160"/>
            <a:ext cx="4997971" cy="3032404"/>
          </a:xfrm>
          <a:prstGeom prst="rect">
            <a:avLst/>
          </a:prstGeom>
        </p:spPr>
      </p:pic>
    </p:spTree>
    <p:extLst>
      <p:ext uri="{BB962C8B-B14F-4D97-AF65-F5344CB8AC3E}">
        <p14:creationId xmlns:p14="http://schemas.microsoft.com/office/powerpoint/2010/main" val="11405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11AB2-B4DE-3D4C-BAEA-89C0D00B16ED}"/>
              </a:ext>
            </a:extLst>
          </p:cNvPr>
          <p:cNvSpPr>
            <a:spLocks noGrp="1"/>
          </p:cNvSpPr>
          <p:nvPr>
            <p:ph type="title"/>
            <p:custDataLst>
              <p:tags r:id="rId1"/>
            </p:custDataLst>
          </p:nvPr>
        </p:nvSpPr>
        <p:spPr>
          <a:xfrm>
            <a:off x="590399" y="539015"/>
            <a:ext cx="11489305" cy="1151673"/>
          </a:xfrm>
        </p:spPr>
        <p:txBody>
          <a:bodyPr/>
          <a:lstStyle/>
          <a:p>
            <a:r>
              <a:rPr lang="fr-FR" sz="3100" b="1" dirty="0"/>
              <a:t>Nouvelle étiquette énergie : objectif et intérêts</a:t>
            </a:r>
          </a:p>
        </p:txBody>
      </p:sp>
      <p:sp>
        <p:nvSpPr>
          <p:cNvPr id="3" name="Inhaltsplatzhalter 2">
            <a:extLst>
              <a:ext uri="{FF2B5EF4-FFF2-40B4-BE49-F238E27FC236}">
                <a16:creationId xmlns:a16="http://schemas.microsoft.com/office/drawing/2014/main" id="{F3C4EB1E-1653-C345-8AA2-37BB63992AF1}"/>
              </a:ext>
            </a:extLst>
          </p:cNvPr>
          <p:cNvSpPr>
            <a:spLocks noGrp="1"/>
          </p:cNvSpPr>
          <p:nvPr>
            <p:ph sz="half" idx="1"/>
            <p:custDataLst>
              <p:tags r:id="rId2"/>
            </p:custDataLst>
          </p:nvPr>
        </p:nvSpPr>
        <p:spPr>
          <a:xfrm>
            <a:off x="590400" y="1280954"/>
            <a:ext cx="5304862" cy="3895554"/>
          </a:xfrm>
        </p:spPr>
        <p:txBody>
          <a:bodyPr/>
          <a:lstStyle/>
          <a:p>
            <a:pPr>
              <a:lnSpc>
                <a:spcPct val="100000"/>
              </a:lnSpc>
            </a:pPr>
            <a:r>
              <a:rPr lang="fr-FR" b="1" dirty="0">
                <a:solidFill>
                  <a:srgbClr val="26AA5F"/>
                </a:solidFill>
              </a:rPr>
              <a:t>L’ÉTIQUETTE ÉNERGIE DE L’UNION EUROPEENNE : UN SUCCÈS DEPUIS SON LANCEMENT</a:t>
            </a:r>
          </a:p>
          <a:p>
            <a:pPr marL="293688" indent="-285750">
              <a:lnSpc>
                <a:spcPct val="100000"/>
              </a:lnSpc>
              <a:buFont typeface="Wingdings" panose="05000000000000000000" pitchFamily="2" charset="2"/>
              <a:buChar char="ü"/>
            </a:pPr>
            <a:r>
              <a:rPr lang="fr-FR" dirty="0">
                <a:solidFill>
                  <a:schemeClr val="tx1"/>
                </a:solidFill>
              </a:rPr>
              <a:t>Depuis plus de 25 ans, l’étiquette énergie de l’Union européenne encourage le développement de produits novateurs et économes en énergie. </a:t>
            </a:r>
          </a:p>
          <a:p>
            <a:pPr marL="293688" indent="-285750">
              <a:lnSpc>
                <a:spcPct val="100000"/>
              </a:lnSpc>
              <a:buFont typeface="Wingdings" panose="05000000000000000000" pitchFamily="2" charset="2"/>
              <a:buChar char="ü"/>
            </a:pPr>
            <a:r>
              <a:rPr lang="fr-FR" dirty="0">
                <a:solidFill>
                  <a:schemeClr val="tx1"/>
                </a:solidFill>
              </a:rPr>
              <a:t>La consommation d’énergie et les coûts de fonctionnement des appareils électroménagers ont considérablement diminué. </a:t>
            </a:r>
          </a:p>
          <a:p>
            <a:pPr>
              <a:lnSpc>
                <a:spcPct val="100000"/>
              </a:lnSpc>
            </a:pPr>
            <a:endParaRPr lang="de-AT" b="1" dirty="0"/>
          </a:p>
          <a:p>
            <a:pPr>
              <a:lnSpc>
                <a:spcPct val="100000"/>
              </a:lnSpc>
            </a:pPr>
            <a:endParaRPr lang="de-DE" dirty="0"/>
          </a:p>
        </p:txBody>
      </p:sp>
      <p:sp>
        <p:nvSpPr>
          <p:cNvPr id="4" name="Inhaltsplatzhalter 3">
            <a:extLst>
              <a:ext uri="{FF2B5EF4-FFF2-40B4-BE49-F238E27FC236}">
                <a16:creationId xmlns:a16="http://schemas.microsoft.com/office/drawing/2014/main" id="{25785EE9-C543-4643-874A-D00E997D9FC2}"/>
              </a:ext>
            </a:extLst>
          </p:cNvPr>
          <p:cNvSpPr>
            <a:spLocks noGrp="1"/>
          </p:cNvSpPr>
          <p:nvPr>
            <p:ph sz="half" idx="2"/>
            <p:custDataLst>
              <p:tags r:id="rId3"/>
            </p:custDataLst>
          </p:nvPr>
        </p:nvSpPr>
        <p:spPr>
          <a:xfrm>
            <a:off x="6266746" y="1106904"/>
            <a:ext cx="5304138" cy="4235117"/>
          </a:xfrm>
        </p:spPr>
        <p:txBody>
          <a:bodyPr/>
          <a:lstStyle/>
          <a:p>
            <a:pPr marL="7938" indent="0">
              <a:lnSpc>
                <a:spcPct val="100000"/>
              </a:lnSpc>
              <a:buNone/>
            </a:pPr>
            <a:r>
              <a:rPr lang="fr-FR" b="1" dirty="0">
                <a:solidFill>
                  <a:srgbClr val="26AA5F"/>
                </a:solidFill>
              </a:rPr>
              <a:t>POURQUOI L’ÉTIQUETTE EST-ELLE REMANIÉE ?</a:t>
            </a:r>
          </a:p>
          <a:p>
            <a:pPr>
              <a:lnSpc>
                <a:spcPct val="100000"/>
              </a:lnSpc>
            </a:pPr>
            <a:r>
              <a:rPr lang="fr-FR" dirty="0"/>
              <a:t>Avec plusieurs classes A, l’échelle de notation actuelle A+++/G de l’étiquette a perdu en efficacité. </a:t>
            </a:r>
          </a:p>
          <a:p>
            <a:pPr>
              <a:lnSpc>
                <a:spcPct val="100000"/>
              </a:lnSpc>
            </a:pPr>
            <a:r>
              <a:rPr lang="fr-FR" dirty="0"/>
              <a:t>La majorité des produits sont aujourd’hui classés dans les 2 ou 3 meilleures classes. </a:t>
            </a:r>
          </a:p>
          <a:p>
            <a:pPr>
              <a:lnSpc>
                <a:spcPct val="100000"/>
              </a:lnSpc>
            </a:pPr>
            <a:r>
              <a:rPr lang="fr-FR" dirty="0"/>
              <a:t>La différence entre les classes A+, A++ et A+++ est peu lisible pour le consommateur.</a:t>
            </a:r>
          </a:p>
          <a:p>
            <a:pPr>
              <a:lnSpc>
                <a:spcPct val="100000"/>
              </a:lnSpc>
            </a:pPr>
            <a:r>
              <a:rPr lang="fr-FR" dirty="0"/>
              <a:t>Les fabricants sont moins enclins à développer de nouveaux produits.</a:t>
            </a:r>
          </a:p>
        </p:txBody>
      </p:sp>
      <p:sp>
        <p:nvSpPr>
          <p:cNvPr id="5" name="Foliennummernplatzhalter 4">
            <a:extLst>
              <a:ext uri="{FF2B5EF4-FFF2-40B4-BE49-F238E27FC236}">
                <a16:creationId xmlns:a16="http://schemas.microsoft.com/office/drawing/2014/main" id="{11D30E5B-F96B-1744-B6D2-AEA686DEF613}"/>
              </a:ext>
            </a:extLst>
          </p:cNvPr>
          <p:cNvSpPr>
            <a:spLocks noGrp="1"/>
          </p:cNvSpPr>
          <p:nvPr>
            <p:ph type="sldNum" sz="quarter" idx="12"/>
            <p:custDataLst>
              <p:tags r:id="rId4"/>
            </p:custDataLst>
          </p:nvPr>
        </p:nvSpPr>
        <p:spPr/>
        <p:txBody>
          <a:bodyPr/>
          <a:lstStyle/>
          <a:p>
            <a:fld id="{03493DDB-4007-DA47-80CB-0ED21D6E3CF6}" type="slidenum">
              <a:rPr lang="de-DE" smtClean="0"/>
              <a:pPr/>
              <a:t>4</a:t>
            </a:fld>
            <a:endParaRPr lang="de-DE"/>
          </a:p>
        </p:txBody>
      </p:sp>
      <p:sp>
        <p:nvSpPr>
          <p:cNvPr id="6" name="Inhaltsplatzhalter 4">
            <a:extLst>
              <a:ext uri="{FF2B5EF4-FFF2-40B4-BE49-F238E27FC236}">
                <a16:creationId xmlns:a16="http://schemas.microsoft.com/office/drawing/2014/main" id="{938BBD6A-86CE-6F49-B5EF-B68D068D1BFC}"/>
              </a:ext>
            </a:extLst>
          </p:cNvPr>
          <p:cNvSpPr txBox="1">
            <a:spLocks/>
          </p:cNvSpPr>
          <p:nvPr>
            <p:custDataLst>
              <p:tags r:id="rId5"/>
            </p:custDataLst>
          </p:nvPr>
        </p:nvSpPr>
        <p:spPr>
          <a:xfrm>
            <a:off x="2379609" y="5509549"/>
            <a:ext cx="7432782" cy="855083"/>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7">
                  <a:extLst>
                    <a:ext uri="{96DAC541-7B7A-43D3-8B79-37D633B846F1}">
                      <asvg:svgBlip xmlns:asvg="http://schemas.microsoft.com/office/drawing/2016/SVG/main" r:embed="rId8"/>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spcAft>
                <a:spcPts val="1200"/>
              </a:spcAft>
              <a:buNone/>
            </a:pPr>
            <a:r>
              <a:rPr lang="fr-FR" sz="1800" dirty="0">
                <a:solidFill>
                  <a:schemeClr val="bg1"/>
                </a:solidFill>
              </a:rPr>
              <a:t>La nouvelle étiquette énergie comportant uniquement les classes A à G sera mise en place à partir du 1</a:t>
            </a:r>
            <a:r>
              <a:rPr lang="fr-FR" sz="1800" baseline="30000" dirty="0">
                <a:solidFill>
                  <a:schemeClr val="bg1"/>
                </a:solidFill>
              </a:rPr>
              <a:t>er </a:t>
            </a:r>
            <a:r>
              <a:rPr lang="fr-FR" sz="1800" dirty="0">
                <a:solidFill>
                  <a:schemeClr val="bg1"/>
                </a:solidFill>
              </a:rPr>
              <a:t>mars 2021. </a:t>
            </a:r>
          </a:p>
          <a:p>
            <a:pPr marL="7938" indent="0">
              <a:spcAft>
                <a:spcPts val="1200"/>
              </a:spcAft>
              <a:buNone/>
            </a:pPr>
            <a:endParaRPr lang="de-AT" sz="1800" dirty="0"/>
          </a:p>
        </p:txBody>
      </p:sp>
    </p:spTree>
    <p:extLst>
      <p:ext uri="{BB962C8B-B14F-4D97-AF65-F5344CB8AC3E}">
        <p14:creationId xmlns:p14="http://schemas.microsoft.com/office/powerpoint/2010/main" val="950583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5AD9F-13E8-3B42-AD8A-CCE7C2344D7D}"/>
              </a:ext>
            </a:extLst>
          </p:cNvPr>
          <p:cNvSpPr>
            <a:spLocks noGrp="1"/>
          </p:cNvSpPr>
          <p:nvPr>
            <p:ph type="title"/>
            <p:custDataLst>
              <p:tags r:id="rId1"/>
            </p:custDataLst>
          </p:nvPr>
        </p:nvSpPr>
        <p:spPr>
          <a:xfrm>
            <a:off x="378531" y="505562"/>
            <a:ext cx="10980484" cy="1151673"/>
          </a:xfrm>
        </p:spPr>
        <p:txBody>
          <a:bodyPr/>
          <a:lstStyle/>
          <a:p>
            <a:r>
              <a:rPr lang="fr-FR" dirty="0"/>
              <a:t>Consortium du projet</a:t>
            </a:r>
          </a:p>
        </p:txBody>
      </p:sp>
      <p:sp>
        <p:nvSpPr>
          <p:cNvPr id="5" name="AutoShape 6" descr="Agence de l'Environnement et de la Maîtrise de l'Energie - retour à la page d'accueil"/>
          <p:cNvSpPr>
            <a:spLocks noChangeAspect="1" noChangeArrowheads="1"/>
          </p:cNvSpPr>
          <p:nvPr>
            <p:custDataLst>
              <p:tags r:id="rId2"/>
            </p:custDataLst>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7" name="AutoShape 10" descr="http://www.svn.cz/themes/seven/assets/img/logo.png"/>
          <p:cNvSpPr>
            <a:spLocks noChangeAspect="1" noChangeArrowheads="1"/>
          </p:cNvSpPr>
          <p:nvPr>
            <p:custDataLst>
              <p:tags r:id="rId3"/>
            </p:custDataLst>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4" name="AutoShape 6" descr="co2online"/>
          <p:cNvSpPr>
            <a:spLocks noChangeAspect="1" noChangeArrowheads="1"/>
          </p:cNvSpPr>
          <p:nvPr>
            <p:custDataLst>
              <p:tags r:id="rId4"/>
            </p:custDataLst>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grpSp>
        <p:nvGrpSpPr>
          <p:cNvPr id="3" name="Gruppieren 2"/>
          <p:cNvGrpSpPr/>
          <p:nvPr>
            <p:custDataLst>
              <p:tags r:id="rId5"/>
            </p:custDataLst>
          </p:nvPr>
        </p:nvGrpSpPr>
        <p:grpSpPr>
          <a:xfrm>
            <a:off x="5797013" y="1059371"/>
            <a:ext cx="5729267" cy="4945540"/>
            <a:chOff x="5413927" y="1018787"/>
            <a:chExt cx="6443472" cy="5398712"/>
          </a:xfrm>
        </p:grpSpPr>
        <p:pic>
          <p:nvPicPr>
            <p:cNvPr id="4098" name="Picture 2"/>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9402170" y="2614311"/>
              <a:ext cx="1898876" cy="3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046283" y="3212861"/>
              <a:ext cx="836295" cy="83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164624" y="3465065"/>
              <a:ext cx="1217026" cy="64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913279" y="3359042"/>
              <a:ext cx="848388" cy="84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9644425" y="4306844"/>
              <a:ext cx="16668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685871" y="4978061"/>
              <a:ext cx="1463040" cy="37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3" name="Picture 17"/>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8079873" y="2614310"/>
              <a:ext cx="693982"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5" name="Picture 19"/>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5730107" y="4474791"/>
              <a:ext cx="940484" cy="47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6" name="Picture 20"/>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6031388" y="2490701"/>
              <a:ext cx="1678296" cy="61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7163725" y="1430477"/>
              <a:ext cx="1353759" cy="89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8569393" y="4202258"/>
              <a:ext cx="953779" cy="87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0218473" y="3272999"/>
              <a:ext cx="1438508" cy="54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b="50000"/>
            <a:stretch/>
          </p:blipFill>
          <p:spPr bwMode="auto">
            <a:xfrm>
              <a:off x="7021195" y="5631628"/>
              <a:ext cx="1571742" cy="78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413927" y="5115125"/>
              <a:ext cx="803233" cy="81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0351608" y="5095115"/>
              <a:ext cx="1423988"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418615" y="1715715"/>
              <a:ext cx="1185971" cy="32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10307428" y="1018787"/>
              <a:ext cx="1549971" cy="154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t="18638" b="17569"/>
            <a:stretch/>
          </p:blipFill>
          <p:spPr bwMode="auto">
            <a:xfrm>
              <a:off x="8806045" y="1559170"/>
              <a:ext cx="1316773" cy="84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8806045" y="5344390"/>
              <a:ext cx="1192250" cy="66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6" name="Textfeld 45"/>
          <p:cNvSpPr txBox="1"/>
          <p:nvPr>
            <p:custDataLst>
              <p:tags r:id="rId6"/>
            </p:custDataLst>
          </p:nvPr>
        </p:nvSpPr>
        <p:spPr>
          <a:xfrm>
            <a:off x="401753" y="1482373"/>
            <a:ext cx="4567674" cy="1631216"/>
          </a:xfrm>
          <a:prstGeom prst="rect">
            <a:avLst/>
          </a:prstGeom>
          <a:noFill/>
        </p:spPr>
        <p:txBody>
          <a:bodyPr wrap="square" rtlCol="0">
            <a:spAutoFit/>
          </a:bodyPr>
          <a:lstStyle/>
          <a:p>
            <a:pPr marL="342900" indent="-342900">
              <a:buFont typeface="Arial" panose="020B0604020202020204" pitchFamily="34" charset="0"/>
              <a:buChar char="•"/>
            </a:pPr>
            <a:r>
              <a:rPr lang="fr-FR" sz="2000" dirty="0">
                <a:latin typeface="Roboto"/>
              </a:rPr>
              <a:t>20 agences de l’environnement et de l’énergie de 16 pays de l’UE</a:t>
            </a:r>
          </a:p>
          <a:p>
            <a:endParaRPr lang="de-AT" sz="2000" dirty="0">
              <a:latin typeface="Roboto"/>
            </a:endParaRPr>
          </a:p>
          <a:p>
            <a:pPr marL="342900" indent="-342900">
              <a:buFont typeface="Arial" panose="020B0604020202020204" pitchFamily="34" charset="0"/>
              <a:buChar char="•"/>
            </a:pPr>
            <a:r>
              <a:rPr lang="fr-FR" sz="2000" dirty="0">
                <a:latin typeface="Roboto"/>
              </a:rPr>
              <a:t>En association avec plus de 100 partenaires</a:t>
            </a:r>
          </a:p>
        </p:txBody>
      </p:sp>
      <p:sp>
        <p:nvSpPr>
          <p:cNvPr id="6" name="Foliennummernplatzhalter 5"/>
          <p:cNvSpPr>
            <a:spLocks noGrp="1"/>
          </p:cNvSpPr>
          <p:nvPr>
            <p:ph type="sldNum" sz="quarter" idx="12"/>
            <p:custDataLst>
              <p:tags r:id="rId7"/>
            </p:custDataLst>
          </p:nvPr>
        </p:nvSpPr>
        <p:spPr/>
        <p:txBody>
          <a:bodyPr/>
          <a:lstStyle/>
          <a:p>
            <a:fld id="{03493DDB-4007-DA47-80CB-0ED21D6E3CF6}" type="slidenum">
              <a:rPr lang="de-DE" smtClean="0"/>
              <a:pPr/>
              <a:t>40</a:t>
            </a:fld>
            <a:endParaRPr lang="de-DE"/>
          </a:p>
        </p:txBody>
      </p:sp>
      <p:pic>
        <p:nvPicPr>
          <p:cNvPr id="8" name="Grafik 7"/>
          <p:cNvPicPr>
            <a:picLocks noChangeAspect="1"/>
          </p:cNvPicPr>
          <p:nvPr>
            <p:custDataLst>
              <p:tags r:id="rId8"/>
            </p:custDataLst>
          </p:nvPr>
        </p:nvPicPr>
        <p:blipFill>
          <a:blip r:embed="rId30" cstate="screen">
            <a:extLst>
              <a:ext uri="{28A0092B-C50C-407E-A947-70E740481C1C}">
                <a14:useLocalDpi xmlns:a14="http://schemas.microsoft.com/office/drawing/2010/main"/>
              </a:ext>
            </a:extLst>
          </a:blip>
          <a:stretch>
            <a:fillRect/>
          </a:stretch>
        </p:blipFill>
        <p:spPr>
          <a:xfrm>
            <a:off x="987495" y="3325998"/>
            <a:ext cx="3981932" cy="3434918"/>
          </a:xfrm>
          <a:prstGeom prst="rect">
            <a:avLst/>
          </a:prstGeom>
        </p:spPr>
      </p:pic>
      <p:pic>
        <p:nvPicPr>
          <p:cNvPr id="30" name="Grafik 29" descr="C:\Users\ksc\Desktop\energimyndigheten_logotype_en.png"/>
          <p:cNvPicPr/>
          <p:nvPr>
            <p:custDataLst>
              <p:tags r:id="rId9"/>
            </p:custDataLst>
          </p:nvPr>
        </p:nvPicPr>
        <p:blipFill>
          <a:blip r:embed="rId31">
            <a:extLst>
              <a:ext uri="{28A0092B-C50C-407E-A947-70E740481C1C}">
                <a14:useLocalDpi xmlns:a14="http://schemas.microsoft.com/office/drawing/2010/main"/>
              </a:ext>
            </a:extLst>
          </a:blip>
          <a:srcRect/>
          <a:stretch>
            <a:fillRect/>
          </a:stretch>
        </p:blipFill>
        <p:spPr bwMode="auto">
          <a:xfrm>
            <a:off x="7226129" y="4169879"/>
            <a:ext cx="1228725" cy="333375"/>
          </a:xfrm>
          <a:prstGeom prst="rect">
            <a:avLst/>
          </a:prstGeom>
          <a:noFill/>
          <a:ln>
            <a:noFill/>
          </a:ln>
        </p:spPr>
      </p:pic>
      <p:pic>
        <p:nvPicPr>
          <p:cNvPr id="9" name="Image 8"/>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5797013" y="3153923"/>
            <a:ext cx="1719725" cy="877980"/>
          </a:xfrm>
          <a:prstGeom prst="rect">
            <a:avLst/>
          </a:prstGeom>
        </p:spPr>
      </p:pic>
    </p:spTree>
    <p:extLst>
      <p:ext uri="{BB962C8B-B14F-4D97-AF65-F5344CB8AC3E}">
        <p14:creationId xmlns:p14="http://schemas.microsoft.com/office/powerpoint/2010/main" val="2880073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C609E9-EF8A-7441-A1C1-3A73CF675F0B}"/>
              </a:ext>
            </a:extLst>
          </p:cNvPr>
          <p:cNvSpPr>
            <a:spLocks noGrp="1"/>
          </p:cNvSpPr>
          <p:nvPr>
            <p:ph sz="half" idx="2"/>
            <p:custDataLst>
              <p:tags r:id="rId1"/>
            </p:custDataLst>
          </p:nvPr>
        </p:nvSpPr>
        <p:spPr>
          <a:xfrm>
            <a:off x="2875280" y="2168544"/>
            <a:ext cx="6705600" cy="2600960"/>
          </a:xfrm>
        </p:spPr>
        <p:txBody>
          <a:bodyPr/>
          <a:lstStyle/>
          <a:p>
            <a:pPr marL="0" indent="0">
              <a:buNone/>
            </a:pPr>
            <a:endParaRPr lang="fr-FR" dirty="0"/>
          </a:p>
          <a:p>
            <a:pPr marL="0" indent="0">
              <a:buNone/>
            </a:pPr>
            <a:r>
              <a:rPr lang="fr-FR" dirty="0"/>
              <a:t>Therese Kreitz</a:t>
            </a:r>
          </a:p>
          <a:p>
            <a:pPr marL="0" indent="0">
              <a:buNone/>
            </a:pPr>
            <a:r>
              <a:rPr lang="fr-FR" dirty="0"/>
              <a:t>Therese.kreitz@ademe.fr</a:t>
            </a:r>
          </a:p>
          <a:p>
            <a:pPr marL="0" indent="0">
              <a:buNone/>
            </a:pPr>
            <a:endParaRPr lang="de-AT" b="1" dirty="0"/>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custDataLst>
              <p:tags r:id="rId2"/>
            </p:custDataLst>
          </p:nvPr>
        </p:nvSpPr>
        <p:spPr>
          <a:xfrm>
            <a:off x="590400" y="539015"/>
            <a:ext cx="10980484" cy="520351"/>
          </a:xfrm>
        </p:spPr>
        <p:txBody>
          <a:bodyPr/>
          <a:lstStyle/>
          <a:p>
            <a:r>
              <a:rPr lang="fr-FR"/>
              <a:t>Contact</a:t>
            </a:r>
            <a:br>
              <a:rPr lang="fr-FR"/>
            </a:br>
            <a:endParaRPr lang="fr-FR"/>
          </a:p>
        </p:txBody>
      </p:sp>
      <p:grpSp>
        <p:nvGrpSpPr>
          <p:cNvPr id="2" name="Gruppieren 1"/>
          <p:cNvGrpSpPr/>
          <p:nvPr>
            <p:custDataLst>
              <p:tags r:id="rId3"/>
            </p:custDataLst>
          </p:nvPr>
        </p:nvGrpSpPr>
        <p:grpSpPr>
          <a:xfrm>
            <a:off x="5747672" y="5429004"/>
            <a:ext cx="5638686" cy="1123569"/>
            <a:chOff x="3484880" y="5270942"/>
            <a:chExt cx="6362928" cy="1366528"/>
          </a:xfrm>
        </p:grpSpPr>
        <p:sp>
          <p:nvSpPr>
            <p:cNvPr id="11" name="Rechteck 10"/>
            <p:cNvSpPr/>
            <p:nvPr/>
          </p:nvSpPr>
          <p:spPr>
            <a:xfrm>
              <a:off x="3484880" y="5270942"/>
              <a:ext cx="6362928" cy="1366528"/>
            </a:xfrm>
            <a:prstGeom prst="rect">
              <a:avLst/>
            </a:prstGeom>
          </p:spPr>
          <p:txBody>
            <a:bodyPr wrap="square">
              <a:spAutoFit/>
            </a:bodyPr>
            <a:lstStyle/>
            <a:p>
              <a:pPr marL="533400" lvl="0" defTabSz="457200">
                <a:spcBef>
                  <a:spcPct val="20000"/>
                </a:spcBef>
              </a:pPr>
              <a:r>
                <a:rPr kumimoji="0" lang="fr-FR" sz="900" b="0" i="0" u="none" strike="noStrike" cap="none" normalizeH="0" baseline="0" noProof="0" dirty="0">
                  <a:ln>
                    <a:noFill/>
                  </a:ln>
                  <a:solidFill>
                    <a:srgbClr val="000090"/>
                  </a:solidFill>
                  <a:uLnTx/>
                  <a:uFillTx/>
                </a:rPr>
                <a:t>Ce projet a bénéficié d’un financement du programme de recherche et d’innovation Horizon 2020 de l’Union européenne en vertu de la Convention de subvention </a:t>
              </a:r>
              <a:r>
                <a:rPr lang="fr-FR" sz="900" dirty="0">
                  <a:solidFill>
                    <a:srgbClr val="000090"/>
                  </a:solidFill>
                </a:rPr>
                <a:t>Nº 847062.</a:t>
              </a:r>
            </a:p>
            <a:p>
              <a:pPr marL="0" marR="0" lvl="0" indent="0" defTabSz="457200" eaLnBrk="1" fontAlgn="auto" latinLnBrk="0" hangingPunct="1">
                <a:lnSpc>
                  <a:spcPct val="100000"/>
                </a:lnSpc>
                <a:spcBef>
                  <a:spcPct val="20000"/>
                </a:spcBef>
                <a:spcAft>
                  <a:spcPts val="0"/>
                </a:spcAft>
                <a:buClrTx/>
                <a:buSzTx/>
                <a:buFontTx/>
                <a:buNone/>
                <a:tabLst/>
                <a:defRPr/>
              </a:pPr>
              <a:endParaRPr kumimoji="0" lang="en-GB" sz="900" b="0" i="0" u="none" strike="noStrike" kern="0" cap="none" spc="0" normalizeH="0" baseline="0" noProof="0" dirty="0">
                <a:ln>
                  <a:noFill/>
                </a:ln>
                <a:solidFill>
                  <a:srgbClr val="000090"/>
                </a:solidFill>
                <a:effectLst/>
                <a:uLnTx/>
                <a:uFillTx/>
              </a:endParaRPr>
            </a:p>
            <a:p>
              <a:pPr marL="0" marR="0" lvl="0" indent="0" defTabSz="457200" eaLnBrk="1" fontAlgn="auto" latinLnBrk="0" hangingPunct="1">
                <a:lnSpc>
                  <a:spcPct val="100000"/>
                </a:lnSpc>
                <a:spcBef>
                  <a:spcPct val="20000"/>
                </a:spcBef>
                <a:spcAft>
                  <a:spcPts val="0"/>
                </a:spcAft>
                <a:buClrTx/>
                <a:buSzTx/>
                <a:buFontTx/>
                <a:buNone/>
                <a:tabLst/>
                <a:defRPr/>
              </a:pPr>
              <a:r>
                <a:rPr kumimoji="0" lang="fr-FR" sz="900" b="0" i="1" u="none" strike="noStrike" cap="none" normalizeH="0" baseline="0" noProof="0" dirty="0">
                  <a:ln>
                    <a:noFill/>
                  </a:ln>
                  <a:solidFill>
                    <a:srgbClr val="000090"/>
                  </a:solidFill>
                  <a:uLnTx/>
                  <a:uFillTx/>
                </a:rPr>
                <a:t>Le contenu de cette présentation relève entièrement de la responsabilité de ses auteurs. Il ne représente pas nécessairement l’opinion de l’Union européenne. Ni l’</a:t>
              </a:r>
              <a:r>
                <a:rPr kumimoji="0" lang="fr-FR" sz="900" b="0" i="1" u="none" strike="noStrike" cap="none" normalizeH="0" baseline="0" noProof="0" dirty="0" err="1">
                  <a:ln>
                    <a:noFill/>
                  </a:ln>
                  <a:solidFill>
                    <a:srgbClr val="000090"/>
                  </a:solidFill>
                  <a:uLnTx/>
                  <a:uFillTx/>
                </a:rPr>
                <a:t>EASME</a:t>
              </a:r>
              <a:r>
                <a:rPr kumimoji="0" lang="fr-FR" sz="900" b="0" i="1" u="none" strike="noStrike" cap="none" normalizeH="0" baseline="0" noProof="0" dirty="0">
                  <a:ln>
                    <a:noFill/>
                  </a:ln>
                  <a:solidFill>
                    <a:srgbClr val="000090"/>
                  </a:solidFill>
                  <a:uLnTx/>
                  <a:uFillTx/>
                </a:rPr>
                <a:t>, ni la Commission européenne ne sont responsables de l’usage qui pourrait être fait du contenu du présent document.</a:t>
              </a:r>
            </a:p>
            <a:p>
              <a:pPr marL="0" marR="0" lvl="0" indent="0" defTabSz="457200" eaLnBrk="1" fontAlgn="auto" latinLnBrk="0" hangingPunct="1">
                <a:lnSpc>
                  <a:spcPct val="100000"/>
                </a:lnSpc>
                <a:spcBef>
                  <a:spcPct val="20000"/>
                </a:spcBef>
                <a:spcAft>
                  <a:spcPts val="0"/>
                </a:spcAft>
                <a:buClrTx/>
                <a:buSzTx/>
                <a:buFontTx/>
                <a:buNone/>
                <a:tabLst/>
                <a:defRPr/>
              </a:pPr>
              <a:endParaRPr lang="en-GB" sz="900" i="1" kern="0" dirty="0">
                <a:solidFill>
                  <a:srgbClr val="000090"/>
                </a:solidFill>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GB" sz="1200" b="0" i="1" u="none" strike="noStrike" kern="0" cap="none" spc="0" normalizeH="0" baseline="0" noProof="0" dirty="0">
                <a:ln>
                  <a:noFill/>
                </a:ln>
                <a:solidFill>
                  <a:srgbClr val="000090"/>
                </a:solidFill>
                <a:effectLst/>
                <a:uLnTx/>
                <a:uFillTx/>
              </a:endParaRPr>
            </a:p>
          </p:txBody>
        </p:sp>
        <p:pic>
          <p:nvPicPr>
            <p:cNvPr id="12" name="Bild 10" descr="EU-logo.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84880" y="5344568"/>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liennummernplatzhalter 3"/>
          <p:cNvSpPr>
            <a:spLocks noGrp="1"/>
          </p:cNvSpPr>
          <p:nvPr>
            <p:ph type="sldNum" sz="quarter" idx="12"/>
            <p:custDataLst>
              <p:tags r:id="rId4"/>
            </p:custDataLst>
          </p:nvPr>
        </p:nvSpPr>
        <p:spPr/>
        <p:txBody>
          <a:bodyPr/>
          <a:lstStyle/>
          <a:p>
            <a:fld id="{03493DDB-4007-DA47-80CB-0ED21D6E3CF6}" type="slidenum">
              <a:rPr lang="de-DE" smtClean="0"/>
              <a:pPr/>
              <a:t>41</a:t>
            </a:fld>
            <a:endParaRPr lang="de-DE"/>
          </a:p>
        </p:txBody>
      </p:sp>
      <p:sp>
        <p:nvSpPr>
          <p:cNvPr id="5" name="Rechteck 4"/>
          <p:cNvSpPr/>
          <p:nvPr>
            <p:custDataLst>
              <p:tags r:id="rId5"/>
            </p:custDataLst>
          </p:nvPr>
        </p:nvSpPr>
        <p:spPr>
          <a:xfrm>
            <a:off x="1869252" y="5429005"/>
            <a:ext cx="3561144" cy="923330"/>
          </a:xfrm>
          <a:prstGeom prst="rect">
            <a:avLst/>
          </a:prstGeom>
        </p:spPr>
        <p:txBody>
          <a:bodyPr wrap="square">
            <a:spAutoFit/>
          </a:bodyPr>
          <a:lstStyle/>
          <a:p>
            <a:r>
              <a:rPr lang="fr-FR" sz="900" dirty="0">
                <a:latin typeface="Roboto Light"/>
              </a:rPr>
              <a:t>Décharge de responsabilité :</a:t>
            </a:r>
          </a:p>
          <a:p>
            <a:r>
              <a:rPr lang="fr-FR" sz="900" dirty="0">
                <a:latin typeface="Roboto Light"/>
              </a:rPr>
              <a:t>Le contenu du présent document ne se substitue pas aux Règlements applicables. En cas de doute, les Règlements s’appliquent. Les informations fournies ne sont pas juridiquement contraignantes, seule la Cour de justice de l’Union européenne peut établir une interprétation contraignante. </a:t>
            </a:r>
          </a:p>
        </p:txBody>
      </p:sp>
      <p:pic>
        <p:nvPicPr>
          <p:cNvPr id="9" name="Imag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70400" y="2518499"/>
            <a:ext cx="2361467" cy="1205612"/>
          </a:xfrm>
          <a:prstGeom prst="rect">
            <a:avLst/>
          </a:prstGeom>
        </p:spPr>
      </p:pic>
    </p:spTree>
    <p:extLst>
      <p:ext uri="{BB962C8B-B14F-4D97-AF65-F5344CB8AC3E}">
        <p14:creationId xmlns:p14="http://schemas.microsoft.com/office/powerpoint/2010/main" val="423992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590399" y="287846"/>
            <a:ext cx="11184505" cy="920065"/>
          </a:xfrm>
        </p:spPr>
        <p:txBody>
          <a:bodyPr>
            <a:normAutofit fontScale="90000"/>
          </a:bodyPr>
          <a:lstStyle/>
          <a:p>
            <a:r>
              <a:rPr lang="fr-FR" b="1" dirty="0"/>
              <a:t>Avantages POUR LES CONSOMMATEURS LORS DE l’achat d’un produit économe en énergie</a:t>
            </a:r>
            <a:br>
              <a:rPr lang="fr-FR" b="1" dirty="0"/>
            </a:br>
            <a:endParaRPr lang="fr-FR" b="1" dirty="0"/>
          </a:p>
        </p:txBody>
      </p:sp>
      <p:sp>
        <p:nvSpPr>
          <p:cNvPr id="3" name="Inhaltsplatzhalter 2"/>
          <p:cNvSpPr>
            <a:spLocks noGrp="1"/>
          </p:cNvSpPr>
          <p:nvPr>
            <p:ph idx="1"/>
            <p:custDataLst>
              <p:tags r:id="rId2"/>
            </p:custDataLst>
          </p:nvPr>
        </p:nvSpPr>
        <p:spPr>
          <a:xfrm>
            <a:off x="606121" y="2550670"/>
            <a:ext cx="10980484" cy="3974308"/>
          </a:xfrm>
        </p:spPr>
        <p:txBody>
          <a:bodyPr/>
          <a:lstStyle/>
          <a:p>
            <a:pPr marL="7938" indent="0">
              <a:lnSpc>
                <a:spcPct val="100000"/>
              </a:lnSpc>
              <a:buNone/>
            </a:pPr>
            <a:r>
              <a:rPr lang="fr-FR" sz="1700" b="1" dirty="0">
                <a:solidFill>
                  <a:schemeClr val="tx1"/>
                </a:solidFill>
                <a:ea typeface="Roboto" panose="02000000000000000000" pitchFamily="2" charset="0"/>
              </a:rPr>
              <a:t>En choisissant des produits appartenant à la meilleure classe énergétique disponible, les consommateurs peuvent réaliser d’importantes économies. Tr</a:t>
            </a:r>
            <a:r>
              <a:rPr lang="fr-FR" sz="1700" b="1" dirty="0">
                <a:ea typeface="Roboto" panose="02000000000000000000" pitchFamily="2" charset="0"/>
              </a:rPr>
              <a:t>ouvez les appareils les plus performants sur </a:t>
            </a:r>
            <a:r>
              <a:rPr lang="fr-FR" sz="1700" b="1" dirty="0">
                <a:solidFill>
                  <a:srgbClr val="FF0000"/>
                </a:solidFill>
                <a:ea typeface="Roboto" panose="02000000000000000000" pitchFamily="2" charset="0"/>
                <a:hlinkClick r:id="rId6"/>
              </a:rPr>
              <a:t>www.guidetopten.fr</a:t>
            </a:r>
            <a:r>
              <a:rPr lang="fr-FR" sz="1700" b="1" dirty="0">
                <a:solidFill>
                  <a:srgbClr val="FF0000"/>
                </a:solidFill>
                <a:ea typeface="Roboto" panose="02000000000000000000" pitchFamily="2" charset="0"/>
              </a:rPr>
              <a:t> </a:t>
            </a:r>
          </a:p>
          <a:p>
            <a:pPr>
              <a:lnSpc>
                <a:spcPct val="100000"/>
              </a:lnSpc>
            </a:pPr>
            <a:r>
              <a:rPr lang="fr-FR" sz="1700" dirty="0"/>
              <a:t>L’achat d’un sèche-linge à tambour (8 kg) de classe A+++ plutôt que de classe B fait économiser 5 755 kWh, soit 1 080 €* sur la durée de vie du produit.</a:t>
            </a:r>
          </a:p>
          <a:p>
            <a:pPr>
              <a:lnSpc>
                <a:spcPct val="100000"/>
              </a:lnSpc>
            </a:pPr>
            <a:r>
              <a:rPr lang="fr-FR" sz="1700" dirty="0"/>
              <a:t>L’achat d’un réfrigérateur (200 l) de classe A+++ plutôt que de classe A+ fait économiser 1090 kWh, soit 200 €* sur la durée de vie du produit.</a:t>
            </a:r>
          </a:p>
          <a:p>
            <a:pPr>
              <a:lnSpc>
                <a:spcPct val="100000"/>
              </a:lnSpc>
            </a:pPr>
            <a:r>
              <a:rPr lang="fr-FR" sz="1700" dirty="0"/>
              <a:t>L’achat d’un réfrigérateur-congélateur (220/100 l) de classe A+++ plutôt que de classe A+ fait économiser 2 250 kWh, soit 420 €* sur la durée de vie du produit.</a:t>
            </a:r>
          </a:p>
          <a:p>
            <a:pPr>
              <a:lnSpc>
                <a:spcPct val="100000"/>
              </a:lnSpc>
            </a:pPr>
            <a:r>
              <a:rPr lang="fr-FR" sz="1700" dirty="0"/>
              <a:t>Regarder la télévision 4 heures tous les jours sur un écran plat LED de 50” (127 cm) de classe A+ plutôt que sur un téléviseur de classe B fait économiser 971 kWh, soit 180 €* sur la durée de vie du produit.</a:t>
            </a:r>
            <a:r>
              <a:rPr lang="fr-FR" baseline="30000" dirty="0"/>
              <a:t>     </a:t>
            </a:r>
          </a:p>
          <a:p>
            <a:pPr marL="36000" indent="0" algn="just">
              <a:lnSpc>
                <a:spcPct val="100000"/>
              </a:lnSpc>
              <a:spcAft>
                <a:spcPts val="0"/>
              </a:spcAft>
              <a:buNone/>
            </a:pPr>
            <a:r>
              <a:rPr lang="fr-FR" baseline="30000" dirty="0"/>
              <a:t>  </a:t>
            </a:r>
            <a:r>
              <a:rPr lang="fr-FR" sz="1800" baseline="30000" dirty="0"/>
              <a:t>* prix du kWh : 0,188 EUR (Calculs arrondis. Prix TTC incluant l'abonnement pour le tarif réglementé EDF option base - valeur d'août 2020). </a:t>
            </a:r>
          </a:p>
          <a:p>
            <a:pPr marL="36000" indent="0">
              <a:lnSpc>
                <a:spcPct val="100000"/>
              </a:lnSpc>
              <a:spcAft>
                <a:spcPts val="0"/>
              </a:spcAft>
              <a:buNone/>
            </a:pPr>
            <a:r>
              <a:rPr lang="fr-FR" sz="1800" baseline="30000" dirty="0"/>
              <a:t>     Calculs réalisés sur  une durée de vie de 15 ans pour le sèche-linge et les réfrigérateurs, et de 10 ans pour le téléviseurs,</a:t>
            </a:r>
          </a:p>
        </p:txBody>
      </p:sp>
      <p:sp>
        <p:nvSpPr>
          <p:cNvPr id="4" name="Foliennummernplatzhalter 3"/>
          <p:cNvSpPr>
            <a:spLocks noGrp="1"/>
          </p:cNvSpPr>
          <p:nvPr>
            <p:ph type="sldNum" sz="quarter" idx="12"/>
            <p:custDataLst>
              <p:tags r:id="rId3"/>
            </p:custDataLst>
          </p:nvPr>
        </p:nvSpPr>
        <p:spPr/>
        <p:txBody>
          <a:bodyPr/>
          <a:lstStyle/>
          <a:p>
            <a:fld id="{03493DDB-4007-DA47-80CB-0ED21D6E3CF6}" type="slidenum">
              <a:rPr lang="de-DE" smtClean="0"/>
              <a:pPr/>
              <a:t>5</a:t>
            </a:fld>
            <a:endParaRPr lang="de-DE" dirty="0"/>
          </a:p>
        </p:txBody>
      </p:sp>
      <p:sp>
        <p:nvSpPr>
          <p:cNvPr id="5" name="Textfeld 4"/>
          <p:cNvSpPr txBox="1"/>
          <p:nvPr>
            <p:custDataLst>
              <p:tags r:id="rId4"/>
            </p:custDataLst>
          </p:nvPr>
        </p:nvSpPr>
        <p:spPr>
          <a:xfrm>
            <a:off x="606121" y="1218670"/>
            <a:ext cx="10979757" cy="1332000"/>
          </a:xfrm>
          <a:prstGeom prst="rect">
            <a:avLst/>
          </a:prstGeom>
          <a:solidFill>
            <a:srgbClr val="2FAA5C"/>
          </a:solidFill>
        </p:spPr>
        <p:txBody>
          <a:bodyPr wrap="square" rtlCol="0">
            <a:spAutoFit/>
          </a:bodyPr>
          <a:lstStyle/>
          <a:p>
            <a:pPr marL="342900" indent="-342900">
              <a:buFont typeface="Wingdings" panose="05000000000000000000" pitchFamily="2" charset="2"/>
              <a:buChar char="ü"/>
            </a:pPr>
            <a:r>
              <a:rPr lang="fr-FR" sz="2000" b="1" dirty="0">
                <a:solidFill>
                  <a:schemeClr val="bg1"/>
                </a:solidFill>
                <a:latin typeface="Roboto" panose="02000000000000000000" pitchFamily="2" charset="0"/>
                <a:ea typeface="Roboto" panose="02000000000000000000" pitchFamily="2" charset="0"/>
              </a:rPr>
              <a:t>L’étiquette énergie de l’UE fournit une indication claire et simple de l’efficacité énergétique des produits.</a:t>
            </a:r>
          </a:p>
          <a:p>
            <a:pPr marL="342900" indent="-342900">
              <a:buFont typeface="Wingdings" panose="05000000000000000000" pitchFamily="2" charset="2"/>
              <a:buChar char="ü"/>
            </a:pPr>
            <a:r>
              <a:rPr lang="fr-FR" sz="2000" b="1" dirty="0">
                <a:solidFill>
                  <a:schemeClr val="bg1"/>
                </a:solidFill>
                <a:latin typeface="Roboto" panose="02000000000000000000" pitchFamily="2" charset="0"/>
                <a:ea typeface="Roboto" panose="02000000000000000000" pitchFamily="2" charset="0"/>
              </a:rPr>
              <a:t>Les consommateurs réalisent des économies sur leurs factures d’énergie tout en réduisant les émissions de gaz à effet de serre. </a:t>
            </a:r>
          </a:p>
        </p:txBody>
      </p:sp>
    </p:spTree>
    <p:extLst>
      <p:ext uri="{BB962C8B-B14F-4D97-AF65-F5344CB8AC3E}">
        <p14:creationId xmlns:p14="http://schemas.microsoft.com/office/powerpoint/2010/main" val="234085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p:txBody>
          <a:bodyPr/>
          <a:lstStyle/>
          <a:p>
            <a:r>
              <a:rPr lang="fr-FR" dirty="0"/>
              <a:t>Quelles étiquettes seront modifiées en 2021 ?</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a:xfrm>
            <a:off x="591127" y="1623953"/>
            <a:ext cx="5304862" cy="2136775"/>
          </a:xfrm>
        </p:spPr>
        <p:txBody>
          <a:bodyPr/>
          <a:lstStyle/>
          <a:p>
            <a:pPr marL="7938" indent="0">
              <a:buNone/>
            </a:pPr>
            <a:r>
              <a:rPr lang="fr-FR" dirty="0"/>
              <a:t>La mise en place des nouvelles étiquettes se fera progressivement, en fonction de l’entrée en vigueur des règlements de l’UE. </a:t>
            </a:r>
          </a:p>
          <a:p>
            <a:pPr marL="7938" indent="0">
              <a:buNone/>
            </a:pPr>
            <a:r>
              <a:rPr lang="fr-FR" dirty="0"/>
              <a:t>En 2021, les nouvelles étiquettes qui seront mises en place dans les points de vente physiques et en ligne porteront sur 5 catégories de produits.</a:t>
            </a:r>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custDataLst>
              <p:tags r:id="rId3"/>
            </p:custDataLst>
          </p:nvPr>
        </p:nvSpPr>
        <p:spPr>
          <a:xfrm>
            <a:off x="6266747" y="1656037"/>
            <a:ext cx="5647086" cy="2804432"/>
          </a:xfrm>
        </p:spPr>
        <p:txBody>
          <a:bodyPr/>
          <a:lstStyle/>
          <a:p>
            <a:pPr lvl="0"/>
            <a:r>
              <a:rPr lang="fr-FR" dirty="0"/>
              <a:t>Réfrigérateurs et congélateurs domestiques</a:t>
            </a:r>
          </a:p>
          <a:p>
            <a:pPr lvl="0"/>
            <a:r>
              <a:rPr lang="fr-FR" dirty="0"/>
              <a:t>Lave-linge et lave-linge séchants</a:t>
            </a:r>
          </a:p>
          <a:p>
            <a:pPr lvl="0"/>
            <a:r>
              <a:rPr lang="fr-FR" dirty="0"/>
              <a:t>Lave-vaisselle</a:t>
            </a:r>
          </a:p>
          <a:p>
            <a:pPr lvl="0"/>
            <a:r>
              <a:rPr lang="fr-FR" dirty="0"/>
              <a:t>Téléviseurs et écrans</a:t>
            </a:r>
          </a:p>
          <a:p>
            <a:pPr lvl="0"/>
            <a:r>
              <a:rPr lang="fr-FR" dirty="0"/>
              <a:t>Sources lumineuses </a:t>
            </a:r>
          </a:p>
          <a:p>
            <a:endParaRPr lang="de-DE" dirty="0"/>
          </a:p>
          <a:p>
            <a:endParaRPr lang="de-DE" dirty="0"/>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6</a:t>
            </a:fld>
            <a:endParaRPr lang="de-DE"/>
          </a:p>
        </p:txBody>
      </p:sp>
      <p:pic>
        <p:nvPicPr>
          <p:cNvPr id="1029" name="Picture 5"/>
          <p:cNvPicPr>
            <a:picLocks noChangeAspect="1" noChangeArrowheads="1"/>
          </p:cNvPicPr>
          <p:nvPr>
            <p:custDataLst>
              <p:tags r:id="rId5"/>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1494680" y="4469331"/>
            <a:ext cx="3497756" cy="192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2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custDataLst>
              <p:tags r:id="rId1"/>
            </p:custDataLst>
          </p:nvPr>
        </p:nvSpPr>
        <p:spPr>
          <a:xfrm>
            <a:off x="590399" y="539015"/>
            <a:ext cx="11446025" cy="1151673"/>
          </a:xfrm>
        </p:spPr>
        <p:txBody>
          <a:bodyPr/>
          <a:lstStyle/>
          <a:p>
            <a:r>
              <a:rPr lang="fr-FR" dirty="0"/>
              <a:t>Quelles sont les principales différences entre la nouvelle et l’ancienne étiquette énergie ?</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custDataLst>
              <p:tags r:id="rId2"/>
            </p:custDataLst>
          </p:nvPr>
        </p:nvSpPr>
        <p:spPr>
          <a:xfrm>
            <a:off x="591127" y="1729373"/>
            <a:ext cx="5345216" cy="4351338"/>
          </a:xfrm>
        </p:spPr>
        <p:txBody>
          <a:bodyPr/>
          <a:lstStyle/>
          <a:p>
            <a:pPr lvl="0"/>
            <a:r>
              <a:rPr lang="fr-FR" sz="1800" dirty="0"/>
              <a:t>La nouvelle étiquette utilise une échelle comprise entre A et G pour tous les produits.</a:t>
            </a:r>
          </a:p>
          <a:p>
            <a:pPr lvl="0"/>
            <a:r>
              <a:rPr lang="fr-FR" sz="1800" dirty="0"/>
              <a:t>Un nouveau QR code fournit un lien direct vers la base de données de la Commission européenne, afin de faciliter la transparence et la surveillance du marché par les autorités nationales.</a:t>
            </a:r>
          </a:p>
          <a:p>
            <a:pPr lvl="0"/>
            <a:r>
              <a:rPr lang="fr-FR" sz="1800" dirty="0"/>
              <a:t>La consommation d’énergie des produits est présentée de manière plus visible au centre de l’étiquette.</a:t>
            </a:r>
          </a:p>
          <a:p>
            <a:pPr lvl="0"/>
            <a:r>
              <a:rPr lang="fr-FR" sz="1800" dirty="0"/>
              <a:t>Plusieurs pictogrammes représentant des caractéristiques des produits ont été modifiés et quelques-uns sont nouveaux.</a:t>
            </a:r>
          </a:p>
        </p:txBody>
      </p:sp>
      <p:sp>
        <p:nvSpPr>
          <p:cNvPr id="7" name="Foliennummernplatzhalter 6">
            <a:extLst>
              <a:ext uri="{FF2B5EF4-FFF2-40B4-BE49-F238E27FC236}">
                <a16:creationId xmlns:a16="http://schemas.microsoft.com/office/drawing/2014/main" id="{F2737510-2580-7442-A9F0-5F707B27B038}"/>
              </a:ext>
            </a:extLst>
          </p:cNvPr>
          <p:cNvSpPr>
            <a:spLocks noGrp="1"/>
          </p:cNvSpPr>
          <p:nvPr>
            <p:ph type="sldNum" sz="quarter" idx="12"/>
            <p:custDataLst>
              <p:tags r:id="rId3"/>
            </p:custDataLst>
          </p:nvPr>
        </p:nvSpPr>
        <p:spPr>
          <a:prstGeom prst="rect">
            <a:avLst/>
          </a:prstGeom>
        </p:spPr>
        <p:txBody>
          <a:bodyPr/>
          <a:lstStyle/>
          <a:p>
            <a:fld id="{03493DDB-4007-DA47-80CB-0ED21D6E3CF6}" type="slidenum">
              <a:rPr lang="de-DE" smtClean="0"/>
              <a:pPr/>
              <a:t>7</a:t>
            </a:fld>
            <a:endParaRPr lang="de-DE"/>
          </a:p>
        </p:txBody>
      </p:sp>
      <p:sp>
        <p:nvSpPr>
          <p:cNvPr id="3" name="AutoShape 4" descr="https://www.label2020.eu/fileadmin/_processed_/9/7/csm_new-label-main-features_45dbb95898.png"/>
          <p:cNvSpPr>
            <a:spLocks noChangeAspect="1" noChangeArrowheads="1"/>
          </p:cNvSpPr>
          <p:nvPr>
            <p:custDataLst>
              <p:tags r:id="rId4"/>
            </p:custDataLst>
          </p:nvPr>
        </p:nvSpPr>
        <p:spPr bwMode="auto">
          <a:xfrm>
            <a:off x="155575" y="-4060825"/>
            <a:ext cx="9429750" cy="846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4101" name="Picture 5"/>
          <p:cNvPicPr>
            <a:picLocks noChangeAspect="1" noChangeArrowheads="1"/>
          </p:cNvPicPr>
          <p:nvPr>
            <p:custDataLst>
              <p:tags r:id="rId5"/>
            </p:custDataLst>
          </p:nvPr>
        </p:nvPicPr>
        <p:blipFill rotWithShape="1">
          <a:blip r:embed="rId11" cstate="screen">
            <a:extLst>
              <a:ext uri="{28A0092B-C50C-407E-A947-70E740481C1C}">
                <a14:useLocalDpi xmlns:a14="http://schemas.microsoft.com/office/drawing/2010/main"/>
              </a:ext>
            </a:extLst>
          </a:blip>
          <a:srcRect l="-2"/>
          <a:stretch/>
        </p:blipFill>
        <p:spPr bwMode="auto">
          <a:xfrm>
            <a:off x="6789269" y="1472841"/>
            <a:ext cx="2686269" cy="501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custDataLst>
              <p:tags r:id="rId6"/>
            </p:custDataLst>
          </p:nvPr>
        </p:nvSpPr>
        <p:spPr>
          <a:xfrm>
            <a:off x="9592208" y="1920230"/>
            <a:ext cx="1077539" cy="369332"/>
          </a:xfrm>
          <a:prstGeom prst="rect">
            <a:avLst/>
          </a:prstGeom>
          <a:noFill/>
        </p:spPr>
        <p:txBody>
          <a:bodyPr wrap="none" rtlCol="0">
            <a:spAutoFit/>
          </a:bodyPr>
          <a:lstStyle/>
          <a:p>
            <a:r>
              <a:rPr lang="fr-FR" dirty="0">
                <a:latin typeface="Roboto" panose="02000000000000000000" pitchFamily="2" charset="0"/>
                <a:ea typeface="Roboto" panose="02000000000000000000" pitchFamily="2" charset="0"/>
              </a:rPr>
              <a:t>QR code</a:t>
            </a:r>
          </a:p>
        </p:txBody>
      </p:sp>
      <p:sp>
        <p:nvSpPr>
          <p:cNvPr id="10" name="Textfeld 9"/>
          <p:cNvSpPr txBox="1"/>
          <p:nvPr>
            <p:custDataLst>
              <p:tags r:id="rId7"/>
            </p:custDataLst>
          </p:nvPr>
        </p:nvSpPr>
        <p:spPr>
          <a:xfrm>
            <a:off x="9571582" y="2900709"/>
            <a:ext cx="2039982" cy="646331"/>
          </a:xfrm>
          <a:prstGeom prst="rect">
            <a:avLst/>
          </a:prstGeom>
          <a:noFill/>
        </p:spPr>
        <p:txBody>
          <a:bodyPr wrap="none" rtlCol="0">
            <a:spAutoFit/>
          </a:bodyPr>
          <a:lstStyle/>
          <a:p>
            <a:r>
              <a:rPr lang="fr-FR" dirty="0">
                <a:latin typeface="Roboto" panose="02000000000000000000" pitchFamily="2" charset="0"/>
                <a:ea typeface="Roboto" panose="02000000000000000000" pitchFamily="2" charset="0"/>
              </a:rPr>
              <a:t>Classe d’efficacité</a:t>
            </a:r>
          </a:p>
          <a:p>
            <a:r>
              <a:rPr lang="fr-FR" dirty="0">
                <a:latin typeface="Roboto" panose="02000000000000000000" pitchFamily="2" charset="0"/>
                <a:ea typeface="Roboto" panose="02000000000000000000" pitchFamily="2" charset="0"/>
              </a:rPr>
              <a:t>énergétique</a:t>
            </a:r>
          </a:p>
        </p:txBody>
      </p:sp>
      <p:sp>
        <p:nvSpPr>
          <p:cNvPr id="11" name="Textfeld 10"/>
          <p:cNvSpPr txBox="1"/>
          <p:nvPr>
            <p:custDataLst>
              <p:tags r:id="rId8"/>
            </p:custDataLst>
          </p:nvPr>
        </p:nvSpPr>
        <p:spPr>
          <a:xfrm>
            <a:off x="9642589" y="4101861"/>
            <a:ext cx="1770477" cy="646331"/>
          </a:xfrm>
          <a:prstGeom prst="rect">
            <a:avLst/>
          </a:prstGeom>
          <a:noFill/>
        </p:spPr>
        <p:txBody>
          <a:bodyPr wrap="square" rtlCol="0">
            <a:spAutoFit/>
          </a:bodyPr>
          <a:lstStyle/>
          <a:p>
            <a:r>
              <a:rPr lang="fr-FR" dirty="0">
                <a:latin typeface="Roboto" panose="02000000000000000000" pitchFamily="2" charset="0"/>
                <a:ea typeface="Roboto" panose="02000000000000000000" pitchFamily="2" charset="0"/>
              </a:rPr>
              <a:t>Consommation d’énergie</a:t>
            </a:r>
          </a:p>
        </p:txBody>
      </p:sp>
      <p:sp>
        <p:nvSpPr>
          <p:cNvPr id="12" name="Textfeld 11"/>
          <p:cNvSpPr txBox="1"/>
          <p:nvPr>
            <p:custDataLst>
              <p:tags r:id="rId9"/>
            </p:custDataLst>
          </p:nvPr>
        </p:nvSpPr>
        <p:spPr>
          <a:xfrm>
            <a:off x="9603666" y="4849346"/>
            <a:ext cx="1367682" cy="369332"/>
          </a:xfrm>
          <a:prstGeom prst="rect">
            <a:avLst/>
          </a:prstGeom>
          <a:noFill/>
        </p:spPr>
        <p:txBody>
          <a:bodyPr wrap="none" rtlCol="0">
            <a:spAutoFit/>
          </a:bodyPr>
          <a:lstStyle/>
          <a:p>
            <a:r>
              <a:rPr lang="fr-FR" dirty="0">
                <a:latin typeface="Roboto" panose="02000000000000000000" pitchFamily="2" charset="0"/>
                <a:ea typeface="Roboto" panose="02000000000000000000" pitchFamily="2" charset="0"/>
              </a:rPr>
              <a:t>Pictogrammes</a:t>
            </a:r>
          </a:p>
        </p:txBody>
      </p:sp>
    </p:spTree>
    <p:extLst>
      <p:ext uri="{BB962C8B-B14F-4D97-AF65-F5344CB8AC3E}">
        <p14:creationId xmlns:p14="http://schemas.microsoft.com/office/powerpoint/2010/main" val="112769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16E5FA-C37A-0C48-B658-DCB491CD3D12}"/>
              </a:ext>
            </a:extLst>
          </p:cNvPr>
          <p:cNvSpPr>
            <a:spLocks noGrp="1"/>
          </p:cNvSpPr>
          <p:nvPr>
            <p:ph type="body" idx="1"/>
            <p:custDataLst>
              <p:tags r:id="rId1"/>
            </p:custDataLst>
          </p:nvPr>
        </p:nvSpPr>
        <p:spPr>
          <a:xfrm>
            <a:off x="591128" y="1814333"/>
            <a:ext cx="5328409" cy="823912"/>
          </a:xfrm>
        </p:spPr>
        <p:txBody>
          <a:bodyPr/>
          <a:lstStyle/>
          <a:p>
            <a:r>
              <a:rPr lang="fr-FR" b="1" dirty="0">
                <a:solidFill>
                  <a:srgbClr val="26AA5F"/>
                </a:solidFill>
              </a:rPr>
              <a:t>CLASSES D’EFFICACITÉ ÉNERGÉTIQUE</a:t>
            </a:r>
          </a:p>
          <a:p>
            <a:endParaRPr lang="de-DE" dirty="0"/>
          </a:p>
        </p:txBody>
      </p:sp>
      <p:sp>
        <p:nvSpPr>
          <p:cNvPr id="3" name="Inhaltsplatzhalter 2">
            <a:extLst>
              <a:ext uri="{FF2B5EF4-FFF2-40B4-BE49-F238E27FC236}">
                <a16:creationId xmlns:a16="http://schemas.microsoft.com/office/drawing/2014/main" id="{FEC609E9-EF8A-7441-A1C1-3A73CF675F0B}"/>
              </a:ext>
            </a:extLst>
          </p:cNvPr>
          <p:cNvSpPr>
            <a:spLocks noGrp="1"/>
          </p:cNvSpPr>
          <p:nvPr>
            <p:ph sz="half" idx="2"/>
            <p:custDataLst>
              <p:tags r:id="rId2"/>
            </p:custDataLst>
          </p:nvPr>
        </p:nvSpPr>
        <p:spPr>
          <a:xfrm>
            <a:off x="591128" y="2702938"/>
            <a:ext cx="4924301" cy="3684588"/>
          </a:xfrm>
        </p:spPr>
        <p:txBody>
          <a:bodyPr/>
          <a:lstStyle/>
          <a:p>
            <a:pPr lvl="0"/>
            <a:r>
              <a:rPr lang="fr-FR" dirty="0"/>
              <a:t>Au moment de la mise en place de la nouvelle étiquette énergie, aucun produit de classe A ne sera disponible à priori ( parfois même B) afin de laisser la place aux futures innovations de produit. </a:t>
            </a:r>
          </a:p>
          <a:p>
            <a:pPr lvl="0"/>
            <a:r>
              <a:rPr lang="fr-FR" dirty="0"/>
              <a:t>Les produits les plus efficaces actuellement classés A+++ devraient correspondre aux nouvelles classes B ou C, selon les familles de produits.</a:t>
            </a:r>
          </a:p>
          <a:p>
            <a:endParaRPr lang="de-DE" dirty="0"/>
          </a:p>
        </p:txBody>
      </p:sp>
      <p:sp>
        <p:nvSpPr>
          <p:cNvPr id="4" name="Inhaltsplatzhalter 3">
            <a:extLst>
              <a:ext uri="{FF2B5EF4-FFF2-40B4-BE49-F238E27FC236}">
                <a16:creationId xmlns:a16="http://schemas.microsoft.com/office/drawing/2014/main" id="{BFA3811F-2F7E-7643-A26D-AE603AE0520B}"/>
              </a:ext>
            </a:extLst>
          </p:cNvPr>
          <p:cNvSpPr>
            <a:spLocks noGrp="1"/>
          </p:cNvSpPr>
          <p:nvPr>
            <p:ph sz="quarter" idx="4"/>
            <p:custDataLst>
              <p:tags r:id="rId3"/>
            </p:custDataLst>
          </p:nvPr>
        </p:nvSpPr>
        <p:spPr>
          <a:xfrm>
            <a:off x="6376372" y="2702413"/>
            <a:ext cx="5092455" cy="3684588"/>
          </a:xfrm>
        </p:spPr>
        <p:txBody>
          <a:bodyPr/>
          <a:lstStyle/>
          <a:p>
            <a:pPr lvl="0"/>
            <a:r>
              <a:rPr lang="fr-FR" dirty="0"/>
              <a:t>Certains pictogrammes ont été légèrement adaptés et de nouveaux ont été créés (efficacité énergétique en mode </a:t>
            </a:r>
            <a:r>
              <a:rPr lang="fr-FR" dirty="0" err="1"/>
              <a:t>HDR</a:t>
            </a:r>
            <a:r>
              <a:rPr lang="fr-FR" dirty="0"/>
              <a:t> pour les téléviseurs et durée du cycle de lavage pour les lave-linge par exemple).</a:t>
            </a:r>
          </a:p>
        </p:txBody>
      </p:sp>
      <p:sp>
        <p:nvSpPr>
          <p:cNvPr id="6" name="Textplatzhalter 5">
            <a:extLst>
              <a:ext uri="{FF2B5EF4-FFF2-40B4-BE49-F238E27FC236}">
                <a16:creationId xmlns:a16="http://schemas.microsoft.com/office/drawing/2014/main" id="{9B73788C-59F7-8242-8248-0C535E4577C6}"/>
              </a:ext>
            </a:extLst>
          </p:cNvPr>
          <p:cNvSpPr>
            <a:spLocks noGrp="1"/>
          </p:cNvSpPr>
          <p:nvPr>
            <p:ph type="body" idx="13"/>
            <p:custDataLst>
              <p:tags r:id="rId4"/>
            </p:custDataLst>
          </p:nvPr>
        </p:nvSpPr>
        <p:spPr>
          <a:xfrm>
            <a:off x="6376372" y="1814333"/>
            <a:ext cx="5328409" cy="823912"/>
          </a:xfrm>
        </p:spPr>
        <p:txBody>
          <a:bodyPr/>
          <a:lstStyle/>
          <a:p>
            <a:r>
              <a:rPr lang="fr-FR" b="1" dirty="0">
                <a:solidFill>
                  <a:srgbClr val="26AA5F"/>
                </a:solidFill>
              </a:rPr>
              <a:t>PICTOGRAMMES</a:t>
            </a:r>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custDataLst>
              <p:tags r:id="rId5"/>
            </p:custDataLst>
          </p:nvPr>
        </p:nvSpPr>
        <p:spPr/>
        <p:txBody>
          <a:bodyPr/>
          <a:lstStyle/>
          <a:p>
            <a:r>
              <a:rPr lang="fr-FR"/>
              <a:t>Quels sont les autres éléments de la nouvelle étiquette à prendre en compte ?</a:t>
            </a:r>
          </a:p>
        </p:txBody>
      </p:sp>
      <p:sp>
        <p:nvSpPr>
          <p:cNvPr id="5" name="Foliennummernplatzhalter 4">
            <a:extLst>
              <a:ext uri="{FF2B5EF4-FFF2-40B4-BE49-F238E27FC236}">
                <a16:creationId xmlns:a16="http://schemas.microsoft.com/office/drawing/2014/main" id="{EF4645E7-8BFE-994A-9A86-3EFCD208602B}"/>
              </a:ext>
            </a:extLst>
          </p:cNvPr>
          <p:cNvSpPr>
            <a:spLocks noGrp="1"/>
          </p:cNvSpPr>
          <p:nvPr>
            <p:ph type="sldNum" sz="quarter" idx="12"/>
            <p:custDataLst>
              <p:tags r:id="rId6"/>
            </p:custDataLst>
          </p:nvPr>
        </p:nvSpPr>
        <p:spPr>
          <a:prstGeom prst="rect">
            <a:avLst/>
          </a:prstGeom>
        </p:spPr>
        <p:txBody>
          <a:bodyPr/>
          <a:lstStyle/>
          <a:p>
            <a:fld id="{03493DDB-4007-DA47-80CB-0ED21D6E3CF6}" type="slidenum">
              <a:rPr lang="de-DE" smtClean="0"/>
              <a:pPr/>
              <a:t>8</a:t>
            </a:fld>
            <a:endParaRPr lang="de-DE"/>
          </a:p>
        </p:txBody>
      </p:sp>
    </p:spTree>
    <p:extLst>
      <p:ext uri="{BB962C8B-B14F-4D97-AF65-F5344CB8AC3E}">
        <p14:creationId xmlns:p14="http://schemas.microsoft.com/office/powerpoint/2010/main" val="36642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_2018\18.053_LABEL 2020\WP7_ Communication\T7.2_Dev project website\Input_EU_Website\Pictures\ProductGroups\ProductGroups (1).jpg"/>
          <p:cNvPicPr>
            <a:picLocks noChangeAspect="1" noChangeArrowheads="1"/>
          </p:cNvPicPr>
          <p:nvPr>
            <p:custDataLst>
              <p:tags r:id="rId1"/>
            </p:custDataLst>
          </p:nvPr>
        </p:nvPicPr>
        <p:blipFill>
          <a:blip r:embed="rId7">
            <a:extLst>
              <a:ext uri="{28A0092B-C50C-407E-A947-70E740481C1C}">
                <a14:useLocalDpi xmlns:a14="http://schemas.microsoft.com/office/drawing/2010/main"/>
              </a:ext>
            </a:extLst>
          </a:blip>
          <a:srcRect/>
          <a:stretch>
            <a:fillRect/>
          </a:stretch>
        </p:blipFill>
        <p:spPr bwMode="auto">
          <a:xfrm>
            <a:off x="671307" y="566057"/>
            <a:ext cx="11167135" cy="519872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70DF1AAF-7F0B-1A46-BB96-EDAA17BB7BDF}"/>
              </a:ext>
            </a:extLst>
          </p:cNvPr>
          <p:cNvSpPr>
            <a:spLocks noGrp="1"/>
          </p:cNvSpPr>
          <p:nvPr>
            <p:ph type="title"/>
            <p:custDataLst>
              <p:tags r:id="rId2"/>
            </p:custDataLst>
          </p:nvPr>
        </p:nvSpPr>
        <p:spPr>
          <a:xfrm>
            <a:off x="671337" y="4325368"/>
            <a:ext cx="5694170" cy="719703"/>
          </a:xfrm>
        </p:spPr>
        <p:txBody>
          <a:bodyPr/>
          <a:lstStyle/>
          <a:p>
            <a:r>
              <a:rPr lang="fr-FR" b="1" dirty="0"/>
              <a:t>Groupes de produits :</a:t>
            </a:r>
            <a:br>
              <a:rPr lang="fr-FR" b="1" dirty="0"/>
            </a:br>
            <a:br>
              <a:rPr lang="fr-FR" b="1" dirty="0"/>
            </a:br>
            <a:endParaRPr lang="fr-FR" b="1" dirty="0"/>
          </a:p>
        </p:txBody>
      </p:sp>
      <p:sp>
        <p:nvSpPr>
          <p:cNvPr id="9" name="Textplatzhalter 8">
            <a:extLst>
              <a:ext uri="{FF2B5EF4-FFF2-40B4-BE49-F238E27FC236}">
                <a16:creationId xmlns:a16="http://schemas.microsoft.com/office/drawing/2014/main" id="{9ED77BCF-46C6-1743-9E92-264B822BF896}"/>
              </a:ext>
            </a:extLst>
          </p:cNvPr>
          <p:cNvSpPr>
            <a:spLocks noGrp="1"/>
          </p:cNvSpPr>
          <p:nvPr>
            <p:ph type="body" sz="quarter" idx="11"/>
            <p:custDataLst>
              <p:tags r:id="rId3"/>
            </p:custDataLst>
          </p:nvPr>
        </p:nvSpPr>
        <p:spPr>
          <a:xfrm>
            <a:off x="671309" y="5045075"/>
            <a:ext cx="10709864" cy="719703"/>
          </a:xfrm>
        </p:spPr>
        <p:txBody>
          <a:bodyPr/>
          <a:lstStyle/>
          <a:p>
            <a:r>
              <a:rPr lang="fr-FR" b="1" dirty="0"/>
              <a:t>CARACTÉRISTIQUES DES nouvelles étiquettes</a:t>
            </a:r>
          </a:p>
        </p:txBody>
      </p:sp>
      <p:sp>
        <p:nvSpPr>
          <p:cNvPr id="5" name="Foliennummernplatzhalter 4">
            <a:extLst>
              <a:ext uri="{FF2B5EF4-FFF2-40B4-BE49-F238E27FC236}">
                <a16:creationId xmlns:a16="http://schemas.microsoft.com/office/drawing/2014/main" id="{8E0BC9DD-25B7-844A-9837-A23BDCE47598}"/>
              </a:ext>
            </a:extLst>
          </p:cNvPr>
          <p:cNvSpPr>
            <a:spLocks noGrp="1"/>
          </p:cNvSpPr>
          <p:nvPr>
            <p:ph type="sldNum" sz="quarter" idx="12"/>
            <p:custDataLst>
              <p:tags r:id="rId4"/>
            </p:custDataLst>
          </p:nvPr>
        </p:nvSpPr>
        <p:spPr>
          <a:prstGeom prst="rect">
            <a:avLst/>
          </a:prstGeom>
        </p:spPr>
        <p:txBody>
          <a:bodyPr/>
          <a:lstStyle/>
          <a:p>
            <a:fld id="{03493DDB-4007-DA47-80CB-0ED21D6E3CF6}" type="slidenum">
              <a:rPr lang="de-DE" smtClean="0"/>
              <a:pPr/>
              <a:t>9</a:t>
            </a:fld>
            <a:endParaRPr lang="de-DE"/>
          </a:p>
        </p:txBody>
      </p:sp>
      <p:sp>
        <p:nvSpPr>
          <p:cNvPr id="6" name="Textplatzhalter 8">
            <a:extLst>
              <a:ext uri="{FF2B5EF4-FFF2-40B4-BE49-F238E27FC236}">
                <a16:creationId xmlns:a16="http://schemas.microsoft.com/office/drawing/2014/main" id="{15BE2E21-0723-47BA-8FDA-E9CB4C5B94C1}"/>
              </a:ext>
            </a:extLst>
          </p:cNvPr>
          <p:cNvSpPr txBox="1">
            <a:spLocks/>
          </p:cNvSpPr>
          <p:nvPr>
            <p:custDataLst>
              <p:tags r:id="rId5"/>
            </p:custDataLst>
          </p:nvPr>
        </p:nvSpPr>
        <p:spPr>
          <a:xfrm>
            <a:off x="679329" y="5758945"/>
            <a:ext cx="9885098" cy="719703"/>
          </a:xfrm>
          <a:prstGeom prst="rect">
            <a:avLst/>
          </a:prstGeom>
          <a:solidFill>
            <a:srgbClr val="B9D043"/>
          </a:solidFill>
        </p:spPr>
        <p:txBody>
          <a:bodyPr vert="horz" lIns="144000" tIns="251999" rIns="144000" bIns="108000" rtlCol="0">
            <a:noAutofit/>
          </a:bodyPr>
          <a:lstStyle>
            <a:lvl1pPr marL="7938" indent="0" algn="l" defTabSz="914400" rtl="0" eaLnBrk="1" latinLnBrk="0" hangingPunct="1">
              <a:lnSpc>
                <a:spcPts val="2600"/>
              </a:lnSpc>
              <a:spcBef>
                <a:spcPts val="0"/>
              </a:spcBef>
              <a:spcAft>
                <a:spcPts val="1600"/>
              </a:spcAft>
              <a:buFontTx/>
              <a:buNone/>
              <a:tabLst/>
              <a:defRPr sz="3200" b="0" i="0" kern="1200" cap="all" baseline="0">
                <a:solidFill>
                  <a:schemeClr val="bg1"/>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3200" b="1" i="0" kern="1200" baseline="0">
                <a:solidFill>
                  <a:schemeClr val="bg1"/>
                </a:solidFill>
                <a:latin typeface="Roboto Black" panose="02000000000000000000" pitchFamily="2" charset="0"/>
                <a:ea typeface="Roboto Black" panose="02000000000000000000" pitchFamily="2" charset="0"/>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3200" b="1" i="0" kern="1200" baseline="0">
                <a:solidFill>
                  <a:schemeClr val="bg1"/>
                </a:solidFill>
                <a:latin typeface="Roboto Black" panose="02000000000000000000" pitchFamily="2" charset="0"/>
                <a:ea typeface="Roboto Black" panose="02000000000000000000" pitchFamily="2" charset="0"/>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3200" b="1" i="0" kern="1200" baseline="0">
                <a:solidFill>
                  <a:schemeClr val="bg1"/>
                </a:solidFill>
                <a:latin typeface="Roboto Black" panose="02000000000000000000" pitchFamily="2" charset="0"/>
                <a:ea typeface="Roboto Black"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3200" b="1" i="0" kern="1200" baseline="0">
                <a:solidFill>
                  <a:schemeClr val="bg1"/>
                </a:solidFill>
                <a:latin typeface="Roboto Black" panose="02000000000000000000" pitchFamily="2" charset="0"/>
                <a:ea typeface="Roboto Black"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et fiches d’information SUR LES PRODUITS</a:t>
            </a:r>
          </a:p>
        </p:txBody>
      </p:sp>
    </p:spTree>
    <p:extLst>
      <p:ext uri="{BB962C8B-B14F-4D97-AF65-F5344CB8AC3E}">
        <p14:creationId xmlns:p14="http://schemas.microsoft.com/office/powerpoint/2010/main" val="2537537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9"/>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NUM" val="11"/>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1"/>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8"/>
</p:tagLst>
</file>

<file path=ppt/tags/tag151.xml><?xml version="1.0" encoding="utf-8"?>
<p:tagLst xmlns:a="http://schemas.openxmlformats.org/drawingml/2006/main" xmlns:r="http://schemas.openxmlformats.org/officeDocument/2006/relationships" xmlns:p="http://schemas.openxmlformats.org/presentationml/2006/main">
  <p:tag name="NUM" val="9"/>
</p:tagLst>
</file>

<file path=ppt/tags/tag152.xml><?xml version="1.0" encoding="utf-8"?>
<p:tagLst xmlns:a="http://schemas.openxmlformats.org/drawingml/2006/main" xmlns:r="http://schemas.openxmlformats.org/officeDocument/2006/relationships" xmlns:p="http://schemas.openxmlformats.org/presentationml/2006/main">
  <p:tag name="NUM" val="10"/>
</p:tagLst>
</file>

<file path=ppt/tags/tag153.xml><?xml version="1.0" encoding="utf-8"?>
<p:tagLst xmlns:a="http://schemas.openxmlformats.org/drawingml/2006/main" xmlns:r="http://schemas.openxmlformats.org/officeDocument/2006/relationships" xmlns:p="http://schemas.openxmlformats.org/presentationml/2006/main">
  <p:tag name="NUM" val="11"/>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7"/>
</p:tagLst>
</file>

<file path=ppt/tags/tag166.xml><?xml version="1.0" encoding="utf-8"?>
<p:tagLst xmlns:a="http://schemas.openxmlformats.org/drawingml/2006/main" xmlns:r="http://schemas.openxmlformats.org/officeDocument/2006/relationships" xmlns:p="http://schemas.openxmlformats.org/presentationml/2006/main">
  <p:tag name="NUM" val="8"/>
</p:tagLst>
</file>

<file path=ppt/tags/tag167.xml><?xml version="1.0" encoding="utf-8"?>
<p:tagLst xmlns:a="http://schemas.openxmlformats.org/drawingml/2006/main" xmlns:r="http://schemas.openxmlformats.org/officeDocument/2006/relationships" xmlns:p="http://schemas.openxmlformats.org/presentationml/2006/main">
  <p:tag name="NUM" val="9"/>
</p:tagLst>
</file>

<file path=ppt/tags/tag168.xml><?xml version="1.0" encoding="utf-8"?>
<p:tagLst xmlns:a="http://schemas.openxmlformats.org/drawingml/2006/main" xmlns:r="http://schemas.openxmlformats.org/officeDocument/2006/relationships" xmlns:p="http://schemas.openxmlformats.org/presentationml/2006/main">
  <p:tag name="NUM" val="10"/>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8"/>
</p:tagLst>
</file>

<file path=ppt/tags/tag181.xml><?xml version="1.0" encoding="utf-8"?>
<p:tagLst xmlns:a="http://schemas.openxmlformats.org/drawingml/2006/main" xmlns:r="http://schemas.openxmlformats.org/officeDocument/2006/relationships" xmlns:p="http://schemas.openxmlformats.org/presentationml/2006/main">
  <p:tag name="NUM" val="9"/>
</p:tagLst>
</file>

<file path=ppt/tags/tag182.xml><?xml version="1.0" encoding="utf-8"?>
<p:tagLst xmlns:a="http://schemas.openxmlformats.org/drawingml/2006/main" xmlns:r="http://schemas.openxmlformats.org/officeDocument/2006/relationships" xmlns:p="http://schemas.openxmlformats.org/presentationml/2006/main">
  <p:tag name="NUM" val="10"/>
</p:tagLst>
</file>

<file path=ppt/tags/tag183.xml><?xml version="1.0" encoding="utf-8"?>
<p:tagLst xmlns:a="http://schemas.openxmlformats.org/drawingml/2006/main" xmlns:r="http://schemas.openxmlformats.org/officeDocument/2006/relationships" xmlns:p="http://schemas.openxmlformats.org/presentationml/2006/main">
  <p:tag name="NUM" val="11"/>
</p:tagLst>
</file>

<file path=ppt/tags/tag184.xml><?xml version="1.0" encoding="utf-8"?>
<p:tagLst xmlns:a="http://schemas.openxmlformats.org/drawingml/2006/main" xmlns:r="http://schemas.openxmlformats.org/officeDocument/2006/relationships" xmlns:p="http://schemas.openxmlformats.org/presentationml/2006/main">
  <p:tag name="NUM" val="12"/>
</p:tagLst>
</file>

<file path=ppt/tags/tag185.xml><?xml version="1.0" encoding="utf-8"?>
<p:tagLst xmlns:a="http://schemas.openxmlformats.org/drawingml/2006/main" xmlns:r="http://schemas.openxmlformats.org/officeDocument/2006/relationships" xmlns:p="http://schemas.openxmlformats.org/presentationml/2006/main">
  <p:tag name="NUM" val="13"/>
</p:tagLst>
</file>

<file path=ppt/tags/tag186.xml><?xml version="1.0" encoding="utf-8"?>
<p:tagLst xmlns:a="http://schemas.openxmlformats.org/drawingml/2006/main" xmlns:r="http://schemas.openxmlformats.org/officeDocument/2006/relationships" xmlns:p="http://schemas.openxmlformats.org/presentationml/2006/main">
  <p:tag name="NUM" val="14"/>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6"/>
</p:tagLst>
</file>

<file path=ppt/tags/tag193.xml><?xml version="1.0" encoding="utf-8"?>
<p:tagLst xmlns:a="http://schemas.openxmlformats.org/drawingml/2006/main" xmlns:r="http://schemas.openxmlformats.org/officeDocument/2006/relationships" xmlns:p="http://schemas.openxmlformats.org/presentationml/2006/main">
  <p:tag name="NUM" val="7"/>
</p:tagLst>
</file>

<file path=ppt/tags/tag194.xml><?xml version="1.0" encoding="utf-8"?>
<p:tagLst xmlns:a="http://schemas.openxmlformats.org/drawingml/2006/main" xmlns:r="http://schemas.openxmlformats.org/officeDocument/2006/relationships" xmlns:p="http://schemas.openxmlformats.org/presentationml/2006/main">
  <p:tag name="NUM" val="8"/>
</p:tagLst>
</file>

<file path=ppt/tags/tag195.xml><?xml version="1.0" encoding="utf-8"?>
<p:tagLst xmlns:a="http://schemas.openxmlformats.org/drawingml/2006/main" xmlns:r="http://schemas.openxmlformats.org/officeDocument/2006/relationships" xmlns:p="http://schemas.openxmlformats.org/presentationml/2006/main">
  <p:tag name="NUM" val="9"/>
</p:tagLst>
</file>

<file path=ppt/tags/tag196.xml><?xml version="1.0" encoding="utf-8"?>
<p:tagLst xmlns:a="http://schemas.openxmlformats.org/drawingml/2006/main" xmlns:r="http://schemas.openxmlformats.org/officeDocument/2006/relationships" xmlns:p="http://schemas.openxmlformats.org/presentationml/2006/main">
  <p:tag name="NUM" val="10"/>
</p:tagLst>
</file>

<file path=ppt/tags/tag197.xml><?xml version="1.0" encoding="utf-8"?>
<p:tagLst xmlns:a="http://schemas.openxmlformats.org/drawingml/2006/main" xmlns:r="http://schemas.openxmlformats.org/officeDocument/2006/relationships" xmlns:p="http://schemas.openxmlformats.org/presentationml/2006/main">
  <p:tag name="NUM" val="11"/>
</p:tagLst>
</file>

<file path=ppt/tags/tag198.xml><?xml version="1.0" encoding="utf-8"?>
<p:tagLst xmlns:a="http://schemas.openxmlformats.org/drawingml/2006/main" xmlns:r="http://schemas.openxmlformats.org/officeDocument/2006/relationships" xmlns:p="http://schemas.openxmlformats.org/presentationml/2006/main">
  <p:tag name="NUM" val="12"/>
</p:tagLst>
</file>

<file path=ppt/tags/tag19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14"/>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10"/>
</p:tagLst>
</file>

<file path=ppt/tags/tag211.xml><?xml version="1.0" encoding="utf-8"?>
<p:tagLst xmlns:a="http://schemas.openxmlformats.org/drawingml/2006/main" xmlns:r="http://schemas.openxmlformats.org/officeDocument/2006/relationships" xmlns:p="http://schemas.openxmlformats.org/presentationml/2006/main">
  <p:tag name="NUM" val="11"/>
</p:tagLst>
</file>

<file path=ppt/tags/tag212.xml><?xml version="1.0" encoding="utf-8"?>
<p:tagLst xmlns:a="http://schemas.openxmlformats.org/drawingml/2006/main" xmlns:r="http://schemas.openxmlformats.org/officeDocument/2006/relationships" xmlns:p="http://schemas.openxmlformats.org/presentationml/2006/main">
  <p:tag name="NUM" val="12"/>
</p:tagLst>
</file>

<file path=ppt/tags/tag213.xml><?xml version="1.0" encoding="utf-8"?>
<p:tagLst xmlns:a="http://schemas.openxmlformats.org/drawingml/2006/main" xmlns:r="http://schemas.openxmlformats.org/officeDocument/2006/relationships" xmlns:p="http://schemas.openxmlformats.org/presentationml/2006/main">
  <p:tag name="NUM" val="13"/>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8"/>
</p:tagLst>
</file>

<file path=ppt/tags/tag229.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10"/>
</p:tagLst>
</file>

<file path=ppt/tags/tag231.xml><?xml version="1.0" encoding="utf-8"?>
<p:tagLst xmlns:a="http://schemas.openxmlformats.org/drawingml/2006/main" xmlns:r="http://schemas.openxmlformats.org/officeDocument/2006/relationships" xmlns:p="http://schemas.openxmlformats.org/presentationml/2006/main">
  <p:tag name="NUM" val="11"/>
</p:tagLst>
</file>

<file path=ppt/tags/tag232.xml><?xml version="1.0" encoding="utf-8"?>
<p:tagLst xmlns:a="http://schemas.openxmlformats.org/drawingml/2006/main" xmlns:r="http://schemas.openxmlformats.org/officeDocument/2006/relationships" xmlns:p="http://schemas.openxmlformats.org/presentationml/2006/main">
  <p:tag name="NUM" val="12"/>
</p:tagLst>
</file>

<file path=ppt/tags/tag233.xml><?xml version="1.0" encoding="utf-8"?>
<p:tagLst xmlns:a="http://schemas.openxmlformats.org/drawingml/2006/main" xmlns:r="http://schemas.openxmlformats.org/officeDocument/2006/relationships" xmlns:p="http://schemas.openxmlformats.org/presentationml/2006/main">
  <p:tag name="NUM" val="13"/>
</p:tagLst>
</file>

<file path=ppt/tags/tag234.xml><?xml version="1.0" encoding="utf-8"?>
<p:tagLst xmlns:a="http://schemas.openxmlformats.org/drawingml/2006/main" xmlns:r="http://schemas.openxmlformats.org/officeDocument/2006/relationships" xmlns:p="http://schemas.openxmlformats.org/presentationml/2006/main">
  <p:tag name="NUM" val="14"/>
</p:tagLst>
</file>

<file path=ppt/tags/tag235.xml><?xml version="1.0" encoding="utf-8"?>
<p:tagLst xmlns:a="http://schemas.openxmlformats.org/drawingml/2006/main" xmlns:r="http://schemas.openxmlformats.org/officeDocument/2006/relationships" xmlns:p="http://schemas.openxmlformats.org/presentationml/2006/main">
  <p:tag name="NUM" val="15"/>
</p:tagLst>
</file>

<file path=ppt/tags/tag236.xml><?xml version="1.0" encoding="utf-8"?>
<p:tagLst xmlns:a="http://schemas.openxmlformats.org/drawingml/2006/main" xmlns:r="http://schemas.openxmlformats.org/officeDocument/2006/relationships" xmlns:p="http://schemas.openxmlformats.org/presentationml/2006/main">
  <p:tag name="NUM" val="16"/>
</p:tagLst>
</file>

<file path=ppt/tags/tag237.xml><?xml version="1.0" encoding="utf-8"?>
<p:tagLst xmlns:a="http://schemas.openxmlformats.org/drawingml/2006/main" xmlns:r="http://schemas.openxmlformats.org/officeDocument/2006/relationships" xmlns:p="http://schemas.openxmlformats.org/presentationml/2006/main">
  <p:tag name="NUM" val="17"/>
</p:tagLst>
</file>

<file path=ppt/tags/tag238.xml><?xml version="1.0" encoding="utf-8"?>
<p:tagLst xmlns:a="http://schemas.openxmlformats.org/drawingml/2006/main" xmlns:r="http://schemas.openxmlformats.org/officeDocument/2006/relationships" xmlns:p="http://schemas.openxmlformats.org/presentationml/2006/main">
  <p:tag name="NUM" val="18"/>
</p:tagLst>
</file>

<file path=ppt/tags/tag239.xml><?xml version="1.0" encoding="utf-8"?>
<p:tagLst xmlns:a="http://schemas.openxmlformats.org/drawingml/2006/main" xmlns:r="http://schemas.openxmlformats.org/officeDocument/2006/relationships" xmlns:p="http://schemas.openxmlformats.org/presentationml/2006/main">
  <p:tag name="NUM" val="19"/>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20"/>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5"/>
</p:tagLst>
</file>

<file path=ppt/tags/tag246.xml><?xml version="1.0" encoding="utf-8"?>
<p:tagLst xmlns:a="http://schemas.openxmlformats.org/drawingml/2006/main" xmlns:r="http://schemas.openxmlformats.org/officeDocument/2006/relationships" xmlns:p="http://schemas.openxmlformats.org/presentationml/2006/main">
  <p:tag name="NUM" val="6"/>
</p:tagLst>
</file>

<file path=ppt/tags/tag247.xml><?xml version="1.0" encoding="utf-8"?>
<p:tagLst xmlns:a="http://schemas.openxmlformats.org/drawingml/2006/main" xmlns:r="http://schemas.openxmlformats.org/officeDocument/2006/relationships" xmlns:p="http://schemas.openxmlformats.org/presentationml/2006/main">
  <p:tag name="NUM" val="7"/>
</p:tagLst>
</file>

<file path=ppt/tags/tag248.xml><?xml version="1.0" encoding="utf-8"?>
<p:tagLst xmlns:a="http://schemas.openxmlformats.org/drawingml/2006/main" xmlns:r="http://schemas.openxmlformats.org/officeDocument/2006/relationships" xmlns:p="http://schemas.openxmlformats.org/presentationml/2006/main">
  <p:tag name="NUM" val="8"/>
</p:tagLst>
</file>

<file path=ppt/tags/tag249.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10"/>
</p:tagLst>
</file>

<file path=ppt/tags/tag251.xml><?xml version="1.0" encoding="utf-8"?>
<p:tagLst xmlns:a="http://schemas.openxmlformats.org/drawingml/2006/main" xmlns:r="http://schemas.openxmlformats.org/officeDocument/2006/relationships" xmlns:p="http://schemas.openxmlformats.org/presentationml/2006/main">
  <p:tag name="NUM" val="11"/>
</p:tagLst>
</file>

<file path=ppt/tags/tag252.xml><?xml version="1.0" encoding="utf-8"?>
<p:tagLst xmlns:a="http://schemas.openxmlformats.org/drawingml/2006/main" xmlns:r="http://schemas.openxmlformats.org/officeDocument/2006/relationships" xmlns:p="http://schemas.openxmlformats.org/presentationml/2006/main">
  <p:tag name="NUM" val="12"/>
</p:tagLst>
</file>

<file path=ppt/tags/tag253.xml><?xml version="1.0" encoding="utf-8"?>
<p:tagLst xmlns:a="http://schemas.openxmlformats.org/drawingml/2006/main" xmlns:r="http://schemas.openxmlformats.org/officeDocument/2006/relationships" xmlns:p="http://schemas.openxmlformats.org/presentationml/2006/main">
  <p:tag name="NUM" val="13"/>
</p:tagLst>
</file>

<file path=ppt/tags/tag254.xml><?xml version="1.0" encoding="utf-8"?>
<p:tagLst xmlns:a="http://schemas.openxmlformats.org/drawingml/2006/main" xmlns:r="http://schemas.openxmlformats.org/officeDocument/2006/relationships" xmlns:p="http://schemas.openxmlformats.org/presentationml/2006/main">
  <p:tag name="NUM" val="14"/>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4"/>
</p:tagLst>
</file>

<file path=ppt/tags/tag272.xml><?xml version="1.0" encoding="utf-8"?>
<p:tagLst xmlns:a="http://schemas.openxmlformats.org/drawingml/2006/main" xmlns:r="http://schemas.openxmlformats.org/officeDocument/2006/relationships" xmlns:p="http://schemas.openxmlformats.org/presentationml/2006/main">
  <p:tag name="NUM" val="5"/>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4"/>
</p:tagLst>
</file>

<file path=ppt/tags/tag284.xml><?xml version="1.0" encoding="utf-8"?>
<p:tagLst xmlns:a="http://schemas.openxmlformats.org/drawingml/2006/main" xmlns:r="http://schemas.openxmlformats.org/officeDocument/2006/relationships" xmlns:p="http://schemas.openxmlformats.org/presentationml/2006/main">
  <p:tag name="NUM" val="5"/>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3"/>
</p:tagLst>
</file>

<file path=ppt/tags/tag297.xml><?xml version="1.0" encoding="utf-8"?>
<p:tagLst xmlns:a="http://schemas.openxmlformats.org/drawingml/2006/main" xmlns:r="http://schemas.openxmlformats.org/officeDocument/2006/relationships" xmlns:p="http://schemas.openxmlformats.org/presentationml/2006/main">
  <p:tag name="NUM" val="4"/>
</p:tagLst>
</file>

<file path=ppt/tags/tag298.xml><?xml version="1.0" encoding="utf-8"?>
<p:tagLst xmlns:a="http://schemas.openxmlformats.org/drawingml/2006/main" xmlns:r="http://schemas.openxmlformats.org/officeDocument/2006/relationships" xmlns:p="http://schemas.openxmlformats.org/presentationml/2006/main">
  <p:tag name="NUM" val="5"/>
</p:tagLst>
</file>

<file path=ppt/tags/tag29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00.xml><?xml version="1.0" encoding="utf-8"?>
<p:tagLst xmlns:a="http://schemas.openxmlformats.org/drawingml/2006/main" xmlns:r="http://schemas.openxmlformats.org/officeDocument/2006/relationships" xmlns:p="http://schemas.openxmlformats.org/presentationml/2006/main">
  <p:tag name="NUM" val="7"/>
</p:tagLst>
</file>

<file path=ppt/tags/tag301.xml><?xml version="1.0" encoding="utf-8"?>
<p:tagLst xmlns:a="http://schemas.openxmlformats.org/drawingml/2006/main" xmlns:r="http://schemas.openxmlformats.org/officeDocument/2006/relationships" xmlns:p="http://schemas.openxmlformats.org/presentationml/2006/main">
  <p:tag name="NUM" val="8"/>
</p:tagLst>
</file>

<file path=ppt/tags/tag302.xml><?xml version="1.0" encoding="utf-8"?>
<p:tagLst xmlns:a="http://schemas.openxmlformats.org/drawingml/2006/main" xmlns:r="http://schemas.openxmlformats.org/officeDocument/2006/relationships" xmlns:p="http://schemas.openxmlformats.org/presentationml/2006/main">
  <p:tag name="NUM" val="9"/>
</p:tagLst>
</file>

<file path=ppt/tags/tag303.xml><?xml version="1.0" encoding="utf-8"?>
<p:tagLst xmlns:a="http://schemas.openxmlformats.org/drawingml/2006/main" xmlns:r="http://schemas.openxmlformats.org/officeDocument/2006/relationships" xmlns:p="http://schemas.openxmlformats.org/presentationml/2006/main">
  <p:tag name="NUM" val="1"/>
</p:tagLst>
</file>

<file path=ppt/tags/tag304.xml><?xml version="1.0" encoding="utf-8"?>
<p:tagLst xmlns:a="http://schemas.openxmlformats.org/drawingml/2006/main" xmlns:r="http://schemas.openxmlformats.org/officeDocument/2006/relationships" xmlns:p="http://schemas.openxmlformats.org/presentationml/2006/main">
  <p:tag name="NUM" val="2"/>
</p:tagLst>
</file>

<file path=ppt/tags/tag305.xml><?xml version="1.0" encoding="utf-8"?>
<p:tagLst xmlns:a="http://schemas.openxmlformats.org/drawingml/2006/main" xmlns:r="http://schemas.openxmlformats.org/officeDocument/2006/relationships" xmlns:p="http://schemas.openxmlformats.org/presentationml/2006/main">
  <p:tag name="NUM" val="3"/>
</p:tagLst>
</file>

<file path=ppt/tags/tag306.xml><?xml version="1.0" encoding="utf-8"?>
<p:tagLst xmlns:a="http://schemas.openxmlformats.org/drawingml/2006/main" xmlns:r="http://schemas.openxmlformats.org/officeDocument/2006/relationships" xmlns:p="http://schemas.openxmlformats.org/presentationml/2006/main">
  <p:tag name="NUM" val="4"/>
</p:tagLst>
</file>

<file path=ppt/tags/tag307.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8"/>
</p:tagLst>
</file>

<file path=ppt/tags/tag71.xml><?xml version="1.0" encoding="utf-8"?>
<p:tagLst xmlns:a="http://schemas.openxmlformats.org/drawingml/2006/main" xmlns:r="http://schemas.openxmlformats.org/officeDocument/2006/relationships" xmlns:p="http://schemas.openxmlformats.org/presentationml/2006/main">
  <p:tag name="NUM" val="9"/>
</p:tagLst>
</file>

<file path=ppt/tags/tag72.xml><?xml version="1.0" encoding="utf-8"?>
<p:tagLst xmlns:a="http://schemas.openxmlformats.org/drawingml/2006/main" xmlns:r="http://schemas.openxmlformats.org/officeDocument/2006/relationships" xmlns:p="http://schemas.openxmlformats.org/presentationml/2006/main">
  <p:tag name="NUM" val="10"/>
</p:tagLst>
</file>

<file path=ppt/tags/tag73.xml><?xml version="1.0" encoding="utf-8"?>
<p:tagLst xmlns:a="http://schemas.openxmlformats.org/drawingml/2006/main" xmlns:r="http://schemas.openxmlformats.org/officeDocument/2006/relationships" xmlns:p="http://schemas.openxmlformats.org/presentationml/2006/main">
  <p:tag name="NUM" val="11"/>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9"/>
</p:tagLst>
</file>

<file path=ppt/tags/tag88.xml><?xml version="1.0" encoding="utf-8"?>
<p:tagLst xmlns:a="http://schemas.openxmlformats.org/drawingml/2006/main" xmlns:r="http://schemas.openxmlformats.org/officeDocument/2006/relationships" xmlns:p="http://schemas.openxmlformats.org/presentationml/2006/main">
  <p:tag name="NUM" val="10"/>
</p:tagLst>
</file>

<file path=ppt/tags/tag89.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831C9237CB08F4E8EC94A11F638FA83" ma:contentTypeVersion="11" ma:contentTypeDescription="Ein neues Dokument erstellen." ma:contentTypeScope="" ma:versionID="b59a22188f947b5ec681cc787375b5e8">
  <xsd:schema xmlns:xsd="http://www.w3.org/2001/XMLSchema" xmlns:xs="http://www.w3.org/2001/XMLSchema" xmlns:p="http://schemas.microsoft.com/office/2006/metadata/properties" xmlns:ns2="f0ef317c-5002-4405-8a0d-52d799cbe6f7" xmlns:ns3="437bb77e-0dce-40de-9e48-3a688d562578" targetNamespace="http://schemas.microsoft.com/office/2006/metadata/properties" ma:root="true" ma:fieldsID="cd7cea1ab94395bf40d0e499544cc008" ns2:_="" ns3:_="">
    <xsd:import namespace="f0ef317c-5002-4405-8a0d-52d799cbe6f7"/>
    <xsd:import namespace="437bb77e-0dce-40de-9e48-3a688d5625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ef317c-5002-4405-8a0d-52d799cbe6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7bb77e-0dce-40de-9e48-3a688d562578"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A2CE70-CBDF-4CC1-A914-EB40E5ECB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ef317c-5002-4405-8a0d-52d799cbe6f7"/>
    <ds:schemaRef ds:uri="437bb77e-0dce-40de-9e48-3a688d5625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811D35-3664-4802-9450-AA1B6E4DCAB2}">
  <ds:schemaRefs>
    <ds:schemaRef ds:uri="http://schemas.microsoft.com/sharepoint/v3/contenttype/forms"/>
  </ds:schemaRefs>
</ds:datastoreItem>
</file>

<file path=customXml/itemProps3.xml><?xml version="1.0" encoding="utf-8"?>
<ds:datastoreItem xmlns:ds="http://schemas.openxmlformats.org/officeDocument/2006/customXml" ds:itemID="{7704128D-4790-47D8-BAB9-E7F30BBC22BB}">
  <ds:schemaRefs>
    <ds:schemaRef ds:uri="http://schemas.openxmlformats.org/package/2006/metadata/core-properties"/>
    <ds:schemaRef ds:uri="http://purl.org/dc/terms/"/>
    <ds:schemaRef ds:uri="http://schemas.microsoft.com/office/infopath/2007/PartnerControls"/>
    <ds:schemaRef ds:uri="http://purl.org/dc/dcmitype/"/>
    <ds:schemaRef ds:uri="f0ef317c-5002-4405-8a0d-52d799cbe6f7"/>
    <ds:schemaRef ds:uri="http://purl.org/dc/elements/1.1/"/>
    <ds:schemaRef ds:uri="http://schemas.microsoft.com/office/2006/metadata/properties"/>
    <ds:schemaRef ds:uri="http://schemas.microsoft.com/office/2006/documentManagement/types"/>
    <ds:schemaRef ds:uri="437bb77e-0dce-40de-9e48-3a688d5625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1011</TotalTime>
  <Words>4740</Words>
  <Application>Microsoft Office PowerPoint</Application>
  <PresentationFormat>Grand écran</PresentationFormat>
  <Paragraphs>519</Paragraphs>
  <Slides>41</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41</vt:i4>
      </vt:variant>
    </vt:vector>
  </HeadingPairs>
  <TitlesOfParts>
    <vt:vector size="51" baseType="lpstr">
      <vt:lpstr>Arial</vt:lpstr>
      <vt:lpstr>BundesSans Web Regular</vt:lpstr>
      <vt:lpstr>Calibri</vt:lpstr>
      <vt:lpstr>Roboto</vt:lpstr>
      <vt:lpstr>Roboto Black</vt:lpstr>
      <vt:lpstr>Roboto Light</vt:lpstr>
      <vt:lpstr>Times New Roman</vt:lpstr>
      <vt:lpstr>Wingdings</vt:lpstr>
      <vt:lpstr>Office</vt:lpstr>
      <vt:lpstr>Benutzerdefiniertes Design</vt:lpstr>
      <vt:lpstr>nouvelle étiquette énergie :</vt:lpstr>
      <vt:lpstr>Sommaire</vt:lpstr>
      <vt:lpstr>Nouvelle étiquette énergie</vt:lpstr>
      <vt:lpstr>Nouvelle étiquette énergie : objectif et intérêts</vt:lpstr>
      <vt:lpstr>Avantages POUR LES CONSOMMATEURS LORS DE l’achat d’un produit économe en énergie </vt:lpstr>
      <vt:lpstr>Quelles étiquettes seront modifiées en 2021 ?</vt:lpstr>
      <vt:lpstr>Quelles sont les principales différences entre la nouvelle et l’ancienne étiquette énergie ?</vt:lpstr>
      <vt:lpstr>Quels sont les autres éléments de la nouvelle étiquette à prendre en compte ?</vt:lpstr>
      <vt:lpstr>Groupes de produits :  </vt:lpstr>
      <vt:lpstr>Nouvelle étiquette pour les réfrigérateurs et congélateurs</vt:lpstr>
      <vt:lpstr>Nouvelle étiquette pour les appareils de stockage de vin</vt:lpstr>
      <vt:lpstr>Fiche d’information sur le produit : appareils de réfrigération</vt:lpstr>
      <vt:lpstr>Nouvelle étiquette pour les lave-vaisselle</vt:lpstr>
      <vt:lpstr>Fiche d’information sur le produit : lave-vaisselle  </vt:lpstr>
      <vt:lpstr>Nouvelle étiquette pour les lave-linge</vt:lpstr>
      <vt:lpstr>Fiche d’information sur le produit : lave-linge  </vt:lpstr>
      <vt:lpstr>Nouvelle étiquette pour les lave-linge séchants</vt:lpstr>
      <vt:lpstr>Fiche d’information sur le produit : lave-linge séchants  </vt:lpstr>
      <vt:lpstr>Nouvelle étiquette pour les téléviseurs et dispositifs d’affichage électronique</vt:lpstr>
      <vt:lpstr>Fiche d’information sur le produit : téléviseurs et dispositifs d’affichage électronique  </vt:lpstr>
      <vt:lpstr>Nouvelle étiquette pour les sources lumineuses </vt:lpstr>
      <vt:lpstr>Fiche d’information sur le produit : sources lumineuses  </vt:lpstr>
      <vt:lpstr>Étiquettes énergie toujours en vigueur après le 1er mars 2021</vt:lpstr>
      <vt:lpstr>Mise en place de la nouvelle étiquette </vt:lpstr>
      <vt:lpstr>Remplacement des étiquettes énergie pour les appareils électroménagers, dispositifs d’affichage électronique et téléviseurs </vt:lpstr>
      <vt:lpstr>Remplacement des étiquettes énergie pour les appareils électroménagers, dispositifs d’affichage électronique et téléviseurs</vt:lpstr>
      <vt:lpstr>Remplacement des étiquettes énergie pour les appareils électroménagers, dispositifs d’affichage électronique et téléviseurs</vt:lpstr>
      <vt:lpstr>Obligations supplémentaires</vt:lpstr>
      <vt:lpstr>Remplacement des étiquettes énergie pour les sources lumineuses</vt:lpstr>
      <vt:lpstr>Remplacement des étiquettes énergie pour les sources lumineuses</vt:lpstr>
      <vt:lpstr>Autres éléments à prendre en compte</vt:lpstr>
      <vt:lpstr>Autres éléments à prendre en compte</vt:lpstr>
      <vt:lpstr>Base de données des produits de l’UE pour l’étiquetage énergétique</vt:lpstr>
      <vt:lpstr>Outils du projet LABEL 2020</vt:lpstr>
      <vt:lpstr>Outils de Label 2020 déjà disponibles </vt:lpstr>
      <vt:lpstr>Outils de Label 2020 déjà disponibles </vt:lpstr>
      <vt:lpstr>Outils de Label2020/ademe </vt:lpstr>
      <vt:lpstr>LE PROJET</vt:lpstr>
      <vt:lpstr>Label 2020 : mission et groupes cibles</vt:lpstr>
      <vt:lpstr>Consortium du projet</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Mirja Dittrich</dc:creator>
  <cp:lastModifiedBy>Eddy DELCHER</cp:lastModifiedBy>
  <cp:revision>345</cp:revision>
  <cp:lastPrinted>2020-06-22T08:35:28Z</cp:lastPrinted>
  <dcterms:created xsi:type="dcterms:W3CDTF">2019-08-21T12:22:53Z</dcterms:created>
  <dcterms:modified xsi:type="dcterms:W3CDTF">2020-12-16T09:48:23Z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0x0101001831C9237CB08F4E8EC94A11F638FA83</vt:lpwstr>
  </property>
</Properties>
</file>